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61"/>
  </p:notesMasterIdLst>
  <p:handoutMasterIdLst>
    <p:handoutMasterId r:id="rId162"/>
  </p:handoutMasterIdLst>
  <p:sldIdLst>
    <p:sldId id="317" r:id="rId2"/>
    <p:sldId id="258" r:id="rId3"/>
    <p:sldId id="259" r:id="rId4"/>
    <p:sldId id="318" r:id="rId5"/>
    <p:sldId id="319" r:id="rId6"/>
    <p:sldId id="320" r:id="rId7"/>
    <p:sldId id="321" r:id="rId8"/>
    <p:sldId id="322" r:id="rId9"/>
    <p:sldId id="323" r:id="rId10"/>
    <p:sldId id="260" r:id="rId11"/>
    <p:sldId id="324" r:id="rId12"/>
    <p:sldId id="325" r:id="rId13"/>
    <p:sldId id="326" r:id="rId14"/>
    <p:sldId id="261" r:id="rId15"/>
    <p:sldId id="262" r:id="rId16"/>
    <p:sldId id="263" r:id="rId17"/>
    <p:sldId id="264" r:id="rId18"/>
    <p:sldId id="327" r:id="rId19"/>
    <p:sldId id="265" r:id="rId20"/>
    <p:sldId id="328" r:id="rId21"/>
    <p:sldId id="329" r:id="rId22"/>
    <p:sldId id="330" r:id="rId23"/>
    <p:sldId id="266" r:id="rId24"/>
    <p:sldId id="267" r:id="rId25"/>
    <p:sldId id="331" r:id="rId26"/>
    <p:sldId id="268" r:id="rId27"/>
    <p:sldId id="332" r:id="rId28"/>
    <p:sldId id="333" r:id="rId29"/>
    <p:sldId id="334" r:id="rId30"/>
    <p:sldId id="269" r:id="rId31"/>
    <p:sldId id="335" r:id="rId32"/>
    <p:sldId id="336" r:id="rId33"/>
    <p:sldId id="270" r:id="rId34"/>
    <p:sldId id="271" r:id="rId35"/>
    <p:sldId id="337" r:id="rId36"/>
    <p:sldId id="338" r:id="rId37"/>
    <p:sldId id="272" r:id="rId38"/>
    <p:sldId id="273" r:id="rId39"/>
    <p:sldId id="339" r:id="rId40"/>
    <p:sldId id="274" r:id="rId41"/>
    <p:sldId id="340" r:id="rId42"/>
    <p:sldId id="275" r:id="rId43"/>
    <p:sldId id="341" r:id="rId44"/>
    <p:sldId id="342" r:id="rId45"/>
    <p:sldId id="276" r:id="rId46"/>
    <p:sldId id="277" r:id="rId47"/>
    <p:sldId id="343" r:id="rId48"/>
    <p:sldId id="344" r:id="rId49"/>
    <p:sldId id="345" r:id="rId50"/>
    <p:sldId id="346" r:id="rId51"/>
    <p:sldId id="278" r:id="rId52"/>
    <p:sldId id="279" r:id="rId53"/>
    <p:sldId id="347" r:id="rId54"/>
    <p:sldId id="348" r:id="rId55"/>
    <p:sldId id="349" r:id="rId56"/>
    <p:sldId id="350" r:id="rId57"/>
    <p:sldId id="351" r:id="rId58"/>
    <p:sldId id="280" r:id="rId59"/>
    <p:sldId id="281" r:id="rId60"/>
    <p:sldId id="282" r:id="rId61"/>
    <p:sldId id="283" r:id="rId62"/>
    <p:sldId id="284" r:id="rId63"/>
    <p:sldId id="352" r:id="rId64"/>
    <p:sldId id="353" r:id="rId65"/>
    <p:sldId id="354" r:id="rId66"/>
    <p:sldId id="355" r:id="rId67"/>
    <p:sldId id="356" r:id="rId68"/>
    <p:sldId id="285" r:id="rId69"/>
    <p:sldId id="286" r:id="rId70"/>
    <p:sldId id="357" r:id="rId71"/>
    <p:sldId id="358" r:id="rId72"/>
    <p:sldId id="359" r:id="rId73"/>
    <p:sldId id="360" r:id="rId74"/>
    <p:sldId id="361" r:id="rId75"/>
    <p:sldId id="362" r:id="rId76"/>
    <p:sldId id="287" r:id="rId77"/>
    <p:sldId id="288" r:id="rId78"/>
    <p:sldId id="289" r:id="rId79"/>
    <p:sldId id="290" r:id="rId80"/>
    <p:sldId id="291" r:id="rId81"/>
    <p:sldId id="363" r:id="rId82"/>
    <p:sldId id="364" r:id="rId83"/>
    <p:sldId id="292" r:id="rId84"/>
    <p:sldId id="365" r:id="rId85"/>
    <p:sldId id="366" r:id="rId86"/>
    <p:sldId id="367" r:id="rId87"/>
    <p:sldId id="368" r:id="rId88"/>
    <p:sldId id="369" r:id="rId89"/>
    <p:sldId id="370" r:id="rId90"/>
    <p:sldId id="371" r:id="rId91"/>
    <p:sldId id="372" r:id="rId92"/>
    <p:sldId id="373" r:id="rId93"/>
    <p:sldId id="293" r:id="rId94"/>
    <p:sldId id="374" r:id="rId95"/>
    <p:sldId id="294" r:id="rId96"/>
    <p:sldId id="375" r:id="rId97"/>
    <p:sldId id="376" r:id="rId98"/>
    <p:sldId id="295" r:id="rId99"/>
    <p:sldId id="377" r:id="rId100"/>
    <p:sldId id="296" r:id="rId101"/>
    <p:sldId id="297" r:id="rId102"/>
    <p:sldId id="298" r:id="rId103"/>
    <p:sldId id="299" r:id="rId104"/>
    <p:sldId id="379" r:id="rId105"/>
    <p:sldId id="380" r:id="rId106"/>
    <p:sldId id="381" r:id="rId107"/>
    <p:sldId id="382" r:id="rId108"/>
    <p:sldId id="300" r:id="rId109"/>
    <p:sldId id="383" r:id="rId110"/>
    <p:sldId id="384" r:id="rId111"/>
    <p:sldId id="301" r:id="rId112"/>
    <p:sldId id="385" r:id="rId113"/>
    <p:sldId id="302" r:id="rId114"/>
    <p:sldId id="386" r:id="rId115"/>
    <p:sldId id="303" r:id="rId116"/>
    <p:sldId id="387" r:id="rId117"/>
    <p:sldId id="388" r:id="rId118"/>
    <p:sldId id="304" r:id="rId119"/>
    <p:sldId id="389" r:id="rId120"/>
    <p:sldId id="390" r:id="rId121"/>
    <p:sldId id="391" r:id="rId122"/>
    <p:sldId id="392" r:id="rId123"/>
    <p:sldId id="393" r:id="rId124"/>
    <p:sldId id="394" r:id="rId125"/>
    <p:sldId id="305" r:id="rId126"/>
    <p:sldId id="395" r:id="rId127"/>
    <p:sldId id="396" r:id="rId128"/>
    <p:sldId id="306" r:id="rId129"/>
    <p:sldId id="397" r:id="rId130"/>
    <p:sldId id="398" r:id="rId131"/>
    <p:sldId id="307" r:id="rId132"/>
    <p:sldId id="399" r:id="rId133"/>
    <p:sldId id="308" r:id="rId134"/>
    <p:sldId id="400" r:id="rId135"/>
    <p:sldId id="401" r:id="rId136"/>
    <p:sldId id="309" r:id="rId137"/>
    <p:sldId id="310" r:id="rId138"/>
    <p:sldId id="311" r:id="rId139"/>
    <p:sldId id="402" r:id="rId140"/>
    <p:sldId id="312" r:id="rId141"/>
    <p:sldId id="403" r:id="rId142"/>
    <p:sldId id="313" r:id="rId143"/>
    <p:sldId id="404" r:id="rId144"/>
    <p:sldId id="405" r:id="rId145"/>
    <p:sldId id="314" r:id="rId146"/>
    <p:sldId id="406" r:id="rId147"/>
    <p:sldId id="315" r:id="rId148"/>
    <p:sldId id="407" r:id="rId149"/>
    <p:sldId id="408" r:id="rId150"/>
    <p:sldId id="409" r:id="rId151"/>
    <p:sldId id="410" r:id="rId152"/>
    <p:sldId id="411" r:id="rId153"/>
    <p:sldId id="412" r:id="rId154"/>
    <p:sldId id="413" r:id="rId155"/>
    <p:sldId id="414" r:id="rId156"/>
    <p:sldId id="415" r:id="rId157"/>
    <p:sldId id="416" r:id="rId158"/>
    <p:sldId id="417" r:id="rId159"/>
    <p:sldId id="316" r:id="rId160"/>
  </p:sldIdLst>
  <p:sldSz cx="9144000" cy="6858000" type="screen4x3"/>
  <p:notesSz cx="6858000" cy="9144000"/>
  <p:photoAlbum/>
  <p:custDataLst>
    <p:tags r:id="rId1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2" autoAdjust="0"/>
    <p:restoredTop sz="94660"/>
  </p:normalViewPr>
  <p:slideViewPr>
    <p:cSldViewPr>
      <p:cViewPr varScale="1">
        <p:scale>
          <a:sx n="68" d="100"/>
          <a:sy n="68" d="100"/>
        </p:scale>
        <p:origin x="-11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gs" Target="tags/tag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1B18022-1F95-4FD8-B80E-36102B98CCF2}" type="datetimeFigureOut">
              <a:rPr lang="en-US" smtClean="0"/>
              <a:t>8/27/2018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6C63449-0F0B-45F3-A3DA-EFB023296F47}" type="slidenum">
              <a:rPr lang="en-US" smtClean="0"/>
              <a:t>‹#›</a:t>
            </a:fld>
            <a:endParaRPr lang="en-US"/>
          </a:p>
        </p:txBody>
      </p:sp>
    </p:spTree>
    <p:extLst>
      <p:ext uri="{BB962C8B-B14F-4D97-AF65-F5344CB8AC3E}">
        <p14:creationId xmlns:p14="http://schemas.microsoft.com/office/powerpoint/2010/main" val="253821026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9F971-A996-4083-A5DA-B993024E7F36}" type="datetimeFigureOut">
              <a:rPr lang="en-US" smtClean="0"/>
              <a:pPr/>
              <a:t>8/27/2018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3D6E09-6A07-429E-BE1B-D9ED794938CB}" type="slidenum">
              <a:rPr lang="en-US" smtClean="0"/>
              <a:pPr/>
              <a:t>‹#›</a:t>
            </a:fld>
            <a:endParaRPr lang="en-US"/>
          </a:p>
        </p:txBody>
      </p:sp>
    </p:spTree>
    <p:extLst>
      <p:ext uri="{BB962C8B-B14F-4D97-AF65-F5344CB8AC3E}">
        <p14:creationId xmlns:p14="http://schemas.microsoft.com/office/powerpoint/2010/main" val="199506656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48743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B2A5E3-F637-43A4-833D-3C3F70CE62FD}" type="datetime1">
              <a:rPr lang="en-US" smtClean="0"/>
              <a:t>8/27/2018</a:t>
            </a:fld>
            <a:endParaRPr lang="en-US"/>
          </a:p>
        </p:txBody>
      </p:sp>
      <p:sp>
        <p:nvSpPr>
          <p:cNvPr id="5" name="Footer Placeholder 4"/>
          <p:cNvSpPr>
            <a:spLocks noGrp="1"/>
          </p:cNvSpPr>
          <p:nvPr>
            <p:ph type="ftr" sz="quarter" idx="11"/>
          </p:nvPr>
        </p:nvSpPr>
        <p:spPr>
          <a:xfrm>
            <a:off x="2362200" y="6356350"/>
            <a:ext cx="4495800" cy="365125"/>
          </a:xfrm>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3472795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B87A67-1814-4AC3-B60C-7D097C932C39}"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992579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D1FFEF-4A85-459B-A302-C623B146513B}"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202152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21"/>
          <p:cNvSpPr>
            <a:spLocks noGrp="1"/>
          </p:cNvSpPr>
          <p:nvPr>
            <p:ph type="ftr" sz="quarter" idx="10"/>
          </p:nvPr>
        </p:nvSpPr>
        <p:spPr>
          <a:xfrm>
            <a:off x="1752600" y="6400800"/>
            <a:ext cx="4953000" cy="365125"/>
          </a:xfrm>
        </p:spPr>
        <p:txBody>
          <a:bodyPr/>
          <a:lstStyle>
            <a:lvl1pPr>
              <a:defRPr smtClean="0"/>
            </a:lvl1pPr>
          </a:lstStyle>
          <a:p>
            <a:pPr>
              <a:defRPr/>
            </a:pPr>
            <a:r>
              <a:rPr lang="en-US" dirty="0" smtClean="0"/>
              <a:t>© 2016 Pearson Education, Ltd. All rights reserved.</a:t>
            </a:r>
            <a:endParaRPr lang="en-US" dirty="0"/>
          </a:p>
        </p:txBody>
      </p:sp>
      <p:sp>
        <p:nvSpPr>
          <p:cNvPr id="5" name="Slide Number Placeholder 17"/>
          <p:cNvSpPr>
            <a:spLocks noGrp="1"/>
          </p:cNvSpPr>
          <p:nvPr>
            <p:ph type="sldNum" sz="quarter" idx="11"/>
          </p:nvPr>
        </p:nvSpPr>
        <p:spPr/>
        <p:txBody>
          <a:bodyPr/>
          <a:lstStyle>
            <a:lvl1pPr>
              <a:defRPr/>
            </a:lvl1pPr>
          </a:lstStyle>
          <a:p>
            <a:fld id="{4601BD1F-65AF-428F-9666-6A35858789E8}" type="slidenum">
              <a:rPr lang="en-US" altLang="en-US" smtClean="0"/>
              <a:pPr/>
              <a:t>‹#›</a:t>
            </a:fld>
            <a:endParaRPr lang="en-US" altLang="en-US"/>
          </a:p>
        </p:txBody>
      </p:sp>
    </p:spTree>
    <p:extLst>
      <p:ext uri="{BB962C8B-B14F-4D97-AF65-F5344CB8AC3E}">
        <p14:creationId xmlns:p14="http://schemas.microsoft.com/office/powerpoint/2010/main" val="82965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476269-36B9-4D85-8F6A-359A161E9914}"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3878639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EA55DF-F364-4D03-9C00-8EE65EDFFA37}"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2804092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3BC460-0293-4C56-9ACC-0B95F6CF2825}"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3941689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566F7E-A345-4F42-8338-54F4B5AAE11A}" type="datetime1">
              <a:rPr lang="en-US" smtClean="0"/>
              <a:t>8/27/2018</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4168937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73B2DC2-F54C-4134-AE0F-DE91A957E03A}" type="datetime1">
              <a:rPr lang="en-US" smtClean="0"/>
              <a:t>8/27/2018</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774210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4DFE95-BA05-4875-B76F-1FE564E36CF4}" type="datetime1">
              <a:rPr lang="en-US" smtClean="0"/>
              <a:t>8/27/2018</a:t>
            </a:fld>
            <a:endParaRPr lang="en-US"/>
          </a:p>
        </p:txBody>
      </p:sp>
      <p:sp>
        <p:nvSpPr>
          <p:cNvPr id="3" name="Footer Placeholder 2"/>
          <p:cNvSpPr>
            <a:spLocks noGrp="1"/>
          </p:cNvSpPr>
          <p:nvPr>
            <p:ph type="ftr" sz="quarter" idx="11"/>
          </p:nvPr>
        </p:nvSpPr>
        <p:spPr>
          <a:xfrm>
            <a:off x="2286000" y="6356350"/>
            <a:ext cx="4572000" cy="365125"/>
          </a:xfrm>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301136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84A00-449C-4E1A-ABE6-0F578E84C26D}"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28616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2C9542-AC2F-4D4C-9903-7DF35B435482}"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22D58F13-B884-4489-983E-B4520426EAB5}" type="slidenum">
              <a:rPr lang="en-US" smtClean="0"/>
              <a:pPr/>
              <a:t>‹#›</a:t>
            </a:fld>
            <a:endParaRPr lang="en-US"/>
          </a:p>
        </p:txBody>
      </p:sp>
    </p:spTree>
    <p:extLst>
      <p:ext uri="{BB962C8B-B14F-4D97-AF65-F5344CB8AC3E}">
        <p14:creationId xmlns:p14="http://schemas.microsoft.com/office/powerpoint/2010/main" val="1253674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Cambria" panose="02040503050406030204" pitchFamily="18" charset="0"/>
              </a:defRPr>
            </a:lvl1pPr>
          </a:lstStyle>
          <a:p>
            <a:fld id="{AFE98A3F-5230-4F6A-AFA5-920FD664C933}" type="datetime1">
              <a:rPr lang="en-US" smtClean="0"/>
              <a:t>8/27/2018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mbria" panose="02040503050406030204" pitchFamily="18" charset="0"/>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Cambria" panose="02040503050406030204" pitchFamily="18" charset="0"/>
              </a:defRPr>
            </a:lvl1pPr>
          </a:lstStyle>
          <a:p>
            <a:fld id="{22D58F13-B884-4489-983E-B4520426EAB5}" type="slidenum">
              <a:rPr lang="en-US" smtClean="0"/>
              <a:pPr/>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8/27/2018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9145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2946042"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6575425"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14">
            <a:extLst>
              <a:ext uri="{28A0092B-C50C-407E-A947-70E740481C1C}">
                <a14:useLocalDpi xmlns:a14="http://schemas.microsoft.com/office/drawing/2010/main" val="0"/>
              </a:ext>
            </a:extLst>
          </a:blip>
          <a:srcRect r="68925"/>
          <a:stretch>
            <a:fillRect/>
          </a:stretch>
        </p:blipFill>
        <p:spPr bwMode="auto">
          <a:xfrm>
            <a:off x="7454900"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15">
            <a:extLst>
              <a:ext uri="{28A0092B-C50C-407E-A947-70E740481C1C}">
                <a14:useLocalDpi xmlns:a14="http://schemas.microsoft.com/office/drawing/2010/main" val="0"/>
              </a:ext>
            </a:extLst>
          </a:blip>
          <a:srcRect l="31075"/>
          <a:stretch>
            <a:fillRect/>
          </a:stretch>
        </p:blipFill>
        <p:spPr bwMode="auto">
          <a:xfrm>
            <a:off x="7829550"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69776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ctr" defTabSz="914400" rtl="0" eaLnBrk="1" latinLnBrk="0" hangingPunct="1">
        <a:spcBef>
          <a:spcPct val="0"/>
        </a:spcBef>
        <a:buNone/>
        <a:defRPr sz="4400" b="0" i="0" u="none" kern="1200">
          <a:solidFill>
            <a:schemeClr val="tx1"/>
          </a:solidFill>
          <a:latin typeface="Cambria" panose="02040503050406030204" pitchFamily="18" charset="0"/>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Cambria" panose="02040503050406030204" pitchFamily="18" charset="0"/>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Cambria" panose="02040503050406030204" pitchFamily="18" charset="0"/>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Cambria" panose="02040503050406030204" pitchFamily="18"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4</a:t>
            </a:r>
            <a:br>
              <a:rPr lang="en-US" dirty="0" smtClean="0"/>
            </a:br>
            <a:r>
              <a:rPr lang="en-US" dirty="0" smtClean="0"/>
              <a:t>C Program Control</a:t>
            </a:r>
            <a:endParaRPr lang="en-US" dirty="0"/>
          </a:p>
        </p:txBody>
      </p:sp>
    </p:spTree>
    <p:extLst>
      <p:ext uri="{BB962C8B-B14F-4D97-AF65-F5344CB8AC3E}">
        <p14:creationId xmlns:p14="http://schemas.microsoft.com/office/powerpoint/2010/main" val="1300157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7028379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7305306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7694493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2734205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16274111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a:t>
            </a:r>
          </a:p>
        </p:txBody>
      </p:sp>
      <p:sp>
        <p:nvSpPr>
          <p:cNvPr id="119811" name="Text Placeholder 2"/>
          <p:cNvSpPr>
            <a:spLocks noGrp="1"/>
          </p:cNvSpPr>
          <p:nvPr>
            <p:ph type="body" idx="1"/>
          </p:nvPr>
        </p:nvSpPr>
        <p:spPr/>
        <p:txBody>
          <a:bodyPr/>
          <a:lstStyle/>
          <a:p>
            <a:pPr eaLnBrk="1" hangingPunct="1"/>
            <a:r>
              <a:rPr lang="en-US" altLang="en-US" dirty="0" smtClean="0">
                <a:solidFill>
                  <a:srgbClr val="000000"/>
                </a:solidFill>
              </a:rPr>
              <a:t>C provides </a:t>
            </a:r>
            <a:r>
              <a:rPr lang="en-US" altLang="en-US" i="1" dirty="0" smtClean="0">
                <a:solidFill>
                  <a:srgbClr val="000000"/>
                </a:solidFill>
              </a:rPr>
              <a:t>logical operators </a:t>
            </a:r>
            <a:r>
              <a:rPr lang="en-US" altLang="en-US" dirty="0" smtClean="0">
                <a:solidFill>
                  <a:srgbClr val="000000"/>
                </a:solidFill>
              </a:rPr>
              <a:t>that may be used to form more complex conditions by combining simple conditions.</a:t>
            </a:r>
          </a:p>
          <a:p>
            <a:pPr eaLnBrk="1" hangingPunct="1"/>
            <a:r>
              <a:rPr lang="en-US" altLang="en-US" dirty="0" smtClean="0">
                <a:solidFill>
                  <a:srgbClr val="000000"/>
                </a:solidFill>
              </a:rPr>
              <a:t>The logical operators are </a:t>
            </a:r>
            <a:r>
              <a:rPr lang="en-US" altLang="en-US" dirty="0" smtClean="0">
                <a:solidFill>
                  <a:srgbClr val="0000FF"/>
                </a:solidFill>
              </a:rPr>
              <a:t>&amp;&amp; (logical AND)</a:t>
            </a:r>
            <a:r>
              <a:rPr lang="en-US" altLang="en-US" dirty="0" smtClean="0">
                <a:solidFill>
                  <a:srgbClr val="000000"/>
                </a:solidFill>
              </a:rPr>
              <a:t>,</a:t>
            </a:r>
            <a:r>
              <a:rPr lang="en-US" altLang="en-US" dirty="0" smtClean="0">
                <a:solidFill>
                  <a:srgbClr val="0000FF"/>
                </a:solidFill>
              </a:rPr>
              <a:t> </a:t>
            </a:r>
            <a:r>
              <a:rPr lang="en-US" altLang="en-US" dirty="0" smtClean="0">
                <a:solidFill>
                  <a:srgbClr val="0000FF"/>
                </a:solidFill>
                <a:latin typeface="Consolas" panose="020B0609020204030204" pitchFamily="49" charset="0"/>
              </a:rPr>
              <a:t>||</a:t>
            </a:r>
            <a:r>
              <a:rPr lang="en-US" altLang="en-US" dirty="0" smtClean="0">
                <a:solidFill>
                  <a:srgbClr val="000000"/>
                </a:solidFill>
              </a:rPr>
              <a:t> </a:t>
            </a:r>
            <a:r>
              <a:rPr lang="en-US" altLang="en-US" dirty="0" smtClean="0">
                <a:solidFill>
                  <a:srgbClr val="0000FF"/>
                </a:solidFill>
              </a:rPr>
              <a:t>(logical OR)</a:t>
            </a:r>
            <a:r>
              <a:rPr lang="en-US" altLang="en-US" dirty="0" smtClean="0">
                <a:solidFill>
                  <a:srgbClr val="000000"/>
                </a:solidFill>
              </a:rPr>
              <a:t> and </a:t>
            </a:r>
            <a:r>
              <a:rPr lang="en-US" altLang="en-US" dirty="0" smtClean="0">
                <a:solidFill>
                  <a:srgbClr val="0000FF"/>
                </a:solidFill>
                <a:latin typeface="Consolas" panose="020B0609020204030204" pitchFamily="49" charset="0"/>
              </a:rPr>
              <a:t>!</a:t>
            </a:r>
            <a:r>
              <a:rPr lang="en-US" altLang="en-US" dirty="0" smtClean="0">
                <a:solidFill>
                  <a:srgbClr val="000000"/>
                </a:solidFill>
              </a:rPr>
              <a:t> (</a:t>
            </a:r>
            <a:r>
              <a:rPr lang="en-US" altLang="en-US" dirty="0" smtClean="0">
                <a:solidFill>
                  <a:srgbClr val="0000FF"/>
                </a:solidFill>
              </a:rPr>
              <a:t>logical NOT</a:t>
            </a:r>
            <a:r>
              <a:rPr lang="en-US" altLang="en-US" dirty="0" smtClean="0">
                <a:solidFill>
                  <a:srgbClr val="000000"/>
                </a:solidFill>
              </a:rPr>
              <a:t> also called </a:t>
            </a:r>
            <a:r>
              <a:rPr lang="en-US" altLang="en-US" dirty="0" smtClean="0">
                <a:solidFill>
                  <a:srgbClr val="0000FF"/>
                </a:solidFill>
              </a:rPr>
              <a:t>logical negation</a:t>
            </a:r>
            <a:r>
              <a:rPr lang="en-US" altLang="en-US" dirty="0" smtClean="0">
                <a:solidFill>
                  <a:srgbClr val="000000"/>
                </a:solidFill>
              </a:rPr>
              <a:t>).</a:t>
            </a:r>
          </a:p>
        </p:txBody>
      </p:sp>
    </p:spTree>
    <p:extLst>
      <p:ext uri="{BB962C8B-B14F-4D97-AF65-F5344CB8AC3E}">
        <p14:creationId xmlns:p14="http://schemas.microsoft.com/office/powerpoint/2010/main" val="14668961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sz="2400" b="1" i="1" dirty="0" smtClean="0">
                <a:solidFill>
                  <a:srgbClr val="000000"/>
                </a:solidFill>
              </a:rPr>
              <a:t>Logical AND (</a:t>
            </a:r>
            <a:r>
              <a:rPr lang="en-US" sz="2200" b="1" i="1" dirty="0" smtClean="0">
                <a:solidFill>
                  <a:srgbClr val="000000"/>
                </a:solidFill>
                <a:latin typeface="Consolas" panose="020B0609020204030204" pitchFamily="49" charset="0"/>
              </a:rPr>
              <a:t>&amp;&amp;</a:t>
            </a:r>
            <a:r>
              <a:rPr lang="en-US" sz="2400" b="1" i="1" dirty="0" smtClean="0">
                <a:solidFill>
                  <a:srgbClr val="000000"/>
                </a:solidFill>
              </a:rPr>
              <a:t>) Operator</a:t>
            </a:r>
          </a:p>
          <a:p>
            <a:pPr eaLnBrk="1" hangingPunct="1">
              <a:defRPr/>
            </a:pPr>
            <a:r>
              <a:rPr lang="en-US" sz="2400" dirty="0" smtClean="0">
                <a:solidFill>
                  <a:srgbClr val="000000"/>
                </a:solidFill>
              </a:rPr>
              <a:t>Suppose we wish to ensure that two conditions are both true before we choose a certain path of execution.</a:t>
            </a:r>
          </a:p>
          <a:p>
            <a:pPr eaLnBrk="1" hangingPunct="1">
              <a:defRPr/>
            </a:pPr>
            <a:r>
              <a:rPr lang="en-US" sz="2500" dirty="0" smtClean="0">
                <a:solidFill>
                  <a:srgbClr val="000000"/>
                </a:solidFill>
              </a:rPr>
              <a:t>In this case, we can use the logical operator </a:t>
            </a:r>
            <a:r>
              <a:rPr lang="en-US" sz="2500" dirty="0" smtClean="0">
                <a:solidFill>
                  <a:srgbClr val="000000"/>
                </a:solidFill>
                <a:latin typeface="Consolas" panose="020B0609020204030204" pitchFamily="49" charset="0"/>
              </a:rPr>
              <a:t>&amp;&amp;</a:t>
            </a:r>
            <a:r>
              <a:rPr lang="en-US" sz="2500" dirty="0" smtClean="0">
                <a:solidFill>
                  <a:srgbClr val="000000"/>
                </a:solidFill>
              </a:rPr>
              <a:t> as follows:</a:t>
            </a:r>
          </a:p>
          <a:p>
            <a:pPr lvl="2" eaLnBrk="1" hangingPunct="1">
              <a:buFont typeface="Wingdings 2" panose="05020102010507070707" pitchFamily="18" charset="2"/>
              <a:buNone/>
              <a:defRPr/>
            </a:pPr>
            <a:r>
              <a:rPr lang="en-US" sz="1900" b="1" dirty="0" smtClean="0">
                <a:solidFill>
                  <a:srgbClr val="0000FF"/>
                </a:solidFill>
                <a:latin typeface="Consolas" panose="020B0609020204030204" pitchFamily="49" charset="0"/>
              </a:rPr>
              <a:t>if</a:t>
            </a:r>
            <a:r>
              <a:rPr lang="en-US" sz="1900" b="1" dirty="0" smtClean="0">
                <a:solidFill>
                  <a:srgbClr val="000000"/>
                </a:solidFill>
                <a:latin typeface="Consolas" panose="020B0609020204030204" pitchFamily="49" charset="0"/>
              </a:rPr>
              <a:t> (gender == </a:t>
            </a:r>
            <a:r>
              <a:rPr lang="en-US" sz="1900" b="1" dirty="0" smtClean="0">
                <a:solidFill>
                  <a:srgbClr val="128AFF"/>
                </a:solidFill>
                <a:latin typeface="Consolas" panose="020B0609020204030204" pitchFamily="49" charset="0"/>
              </a:rPr>
              <a:t>1</a:t>
            </a:r>
            <a:r>
              <a:rPr lang="en-US" sz="1900" b="1" dirty="0" smtClean="0">
                <a:solidFill>
                  <a:srgbClr val="000000"/>
                </a:solidFill>
                <a:latin typeface="Consolas" panose="020B0609020204030204" pitchFamily="49" charset="0"/>
              </a:rPr>
              <a:t> &amp;&amp; age &gt;= </a:t>
            </a:r>
            <a:r>
              <a:rPr lang="en-US" sz="1900" b="1" dirty="0" smtClean="0">
                <a:solidFill>
                  <a:srgbClr val="128AFF"/>
                </a:solidFill>
                <a:latin typeface="Consolas" panose="020B0609020204030204" pitchFamily="49" charset="0"/>
              </a:rPr>
              <a:t>65</a:t>
            </a:r>
            <a:r>
              <a:rPr lang="en-US" sz="1900" b="1" dirty="0" smtClean="0">
                <a:solidFill>
                  <a:srgbClr val="000000"/>
                </a:solidFill>
                <a:latin typeface="Consolas" panose="020B0609020204030204" pitchFamily="49" charset="0"/>
              </a:rPr>
              <a:t>)</a:t>
            </a:r>
            <a:br>
              <a:rPr lang="en-US" sz="1900" b="1" dirty="0" smtClean="0">
                <a:solidFill>
                  <a:srgbClr val="000000"/>
                </a:solidFill>
                <a:latin typeface="Consolas" panose="020B0609020204030204" pitchFamily="49" charset="0"/>
              </a:rPr>
            </a:b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seniorFemales</a:t>
            </a:r>
            <a:r>
              <a:rPr lang="en-US" sz="1900" b="1" dirty="0" smtClean="0">
                <a:solidFill>
                  <a:srgbClr val="000000"/>
                </a:solidFill>
                <a:latin typeface="Consolas" panose="020B0609020204030204" pitchFamily="49" charset="0"/>
              </a:rPr>
              <a:t>;</a:t>
            </a:r>
          </a:p>
          <a:p>
            <a:pPr eaLnBrk="1" hangingPunct="1">
              <a:defRPr/>
            </a:pPr>
            <a:r>
              <a:rPr lang="en-US" sz="2500" dirty="0" smtClean="0">
                <a:solidFill>
                  <a:srgbClr val="000000"/>
                </a:solidFill>
              </a:rPr>
              <a:t>This </a:t>
            </a:r>
            <a:r>
              <a:rPr lang="en-US" sz="2500" dirty="0" smtClean="0">
                <a:solidFill>
                  <a:srgbClr val="000000"/>
                </a:solidFill>
                <a:latin typeface="Consolas" panose="020B0609020204030204" pitchFamily="49" charset="0"/>
              </a:rPr>
              <a:t>if</a:t>
            </a:r>
            <a:r>
              <a:rPr lang="en-US" sz="2500" dirty="0" smtClean="0">
                <a:solidFill>
                  <a:srgbClr val="000000"/>
                </a:solidFill>
              </a:rPr>
              <a:t> statement contains </a:t>
            </a:r>
            <a:r>
              <a:rPr lang="en-US" sz="2500" i="1" dirty="0" smtClean="0">
                <a:solidFill>
                  <a:srgbClr val="000000"/>
                </a:solidFill>
              </a:rPr>
              <a:t>two</a:t>
            </a:r>
            <a:r>
              <a:rPr lang="en-US" sz="2500" dirty="0" smtClean="0">
                <a:solidFill>
                  <a:srgbClr val="000000"/>
                </a:solidFill>
              </a:rPr>
              <a:t> simple conditions.</a:t>
            </a:r>
          </a:p>
          <a:p>
            <a:pPr eaLnBrk="1" hangingPunct="1">
              <a:defRPr/>
            </a:pPr>
            <a:r>
              <a:rPr lang="en-US" sz="2500" dirty="0" smtClean="0">
                <a:solidFill>
                  <a:srgbClr val="000000"/>
                </a:solidFill>
              </a:rPr>
              <a:t>The condition </a:t>
            </a:r>
            <a:r>
              <a:rPr lang="en-US" sz="2500" dirty="0" smtClean="0">
                <a:solidFill>
                  <a:srgbClr val="000000"/>
                </a:solidFill>
                <a:latin typeface="Consolas" panose="020B0609020204030204" pitchFamily="49" charset="0"/>
              </a:rPr>
              <a:t>gender</a:t>
            </a:r>
            <a:r>
              <a:rPr lang="en-US" sz="2500" dirty="0" smtClean="0">
                <a:solidFill>
                  <a:srgbClr val="000000"/>
                </a:solidFill>
              </a:rPr>
              <a:t> </a:t>
            </a:r>
            <a:r>
              <a:rPr lang="en-US" sz="2500" dirty="0" smtClean="0">
                <a:solidFill>
                  <a:srgbClr val="000000"/>
                </a:solidFill>
                <a:latin typeface="Consolas" panose="020B0609020204030204" pitchFamily="49" charset="0"/>
              </a:rPr>
              <a:t>==</a:t>
            </a:r>
            <a:r>
              <a:rPr lang="en-US" sz="2500" dirty="0" smtClean="0">
                <a:solidFill>
                  <a:srgbClr val="000000"/>
                </a:solidFill>
              </a:rPr>
              <a:t> </a:t>
            </a:r>
            <a:r>
              <a:rPr lang="en-US" sz="2500" dirty="0" smtClean="0">
                <a:solidFill>
                  <a:srgbClr val="000000"/>
                </a:solidFill>
                <a:latin typeface="Consolas" panose="020B0609020204030204" pitchFamily="49" charset="0"/>
              </a:rPr>
              <a:t>1</a:t>
            </a:r>
            <a:r>
              <a:rPr lang="en-US" sz="2500" dirty="0" smtClean="0">
                <a:solidFill>
                  <a:srgbClr val="000000"/>
                </a:solidFill>
              </a:rPr>
              <a:t> might be evaluated, for example, to determine if a person is a female.</a:t>
            </a:r>
          </a:p>
          <a:p>
            <a:pPr eaLnBrk="1" hangingPunct="1">
              <a:defRPr/>
            </a:pPr>
            <a:r>
              <a:rPr lang="en-US" sz="2500" dirty="0" smtClean="0">
                <a:solidFill>
                  <a:srgbClr val="000000"/>
                </a:solidFill>
              </a:rPr>
              <a:t>The condition </a:t>
            </a:r>
            <a:r>
              <a:rPr lang="en-US" sz="2500" dirty="0" smtClean="0">
                <a:solidFill>
                  <a:srgbClr val="000000"/>
                </a:solidFill>
                <a:latin typeface="Consolas" panose="020B0609020204030204" pitchFamily="49" charset="0"/>
              </a:rPr>
              <a:t>age</a:t>
            </a:r>
            <a:r>
              <a:rPr lang="en-US" sz="2500" dirty="0" smtClean="0">
                <a:solidFill>
                  <a:srgbClr val="000000"/>
                </a:solidFill>
              </a:rPr>
              <a:t> </a:t>
            </a:r>
            <a:r>
              <a:rPr lang="en-US" sz="2500" dirty="0" smtClean="0">
                <a:solidFill>
                  <a:srgbClr val="000000"/>
                </a:solidFill>
                <a:latin typeface="Consolas" panose="020B0609020204030204" pitchFamily="49" charset="0"/>
              </a:rPr>
              <a:t>&gt;=</a:t>
            </a:r>
            <a:r>
              <a:rPr lang="en-US" sz="2500" dirty="0" smtClean="0">
                <a:solidFill>
                  <a:srgbClr val="000000"/>
                </a:solidFill>
              </a:rPr>
              <a:t> </a:t>
            </a:r>
            <a:r>
              <a:rPr lang="en-US" sz="2500" dirty="0" smtClean="0">
                <a:solidFill>
                  <a:srgbClr val="000000"/>
                </a:solidFill>
                <a:latin typeface="Consolas" panose="020B0609020204030204" pitchFamily="49" charset="0"/>
              </a:rPr>
              <a:t>65</a:t>
            </a:r>
            <a:r>
              <a:rPr lang="en-US" sz="2500" dirty="0" smtClean="0">
                <a:solidFill>
                  <a:srgbClr val="000000"/>
                </a:solidFill>
              </a:rPr>
              <a:t> is evaluated to determine whether a person is a senior citizen.</a:t>
            </a:r>
          </a:p>
          <a:p>
            <a:pPr eaLnBrk="1" hangingPunct="1">
              <a:defRPr/>
            </a:pPr>
            <a:r>
              <a:rPr lang="en-US" sz="2500" dirty="0" smtClean="0">
                <a:solidFill>
                  <a:srgbClr val="000000"/>
                </a:solidFill>
              </a:rPr>
              <a:t>The two simple conditions are evaluated first because the </a:t>
            </a:r>
            <a:r>
              <a:rPr lang="en-US" sz="2500" dirty="0" err="1" smtClean="0">
                <a:solidFill>
                  <a:srgbClr val="000000"/>
                </a:solidFill>
              </a:rPr>
              <a:t>precedences</a:t>
            </a:r>
            <a:r>
              <a:rPr lang="en-US" sz="2500" dirty="0" smtClean="0">
                <a:solidFill>
                  <a:srgbClr val="000000"/>
                </a:solidFill>
              </a:rPr>
              <a:t> of </a:t>
            </a:r>
            <a:r>
              <a:rPr lang="en-US" sz="2500" dirty="0" smtClean="0">
                <a:solidFill>
                  <a:srgbClr val="000000"/>
                </a:solidFill>
                <a:latin typeface="Consolas" panose="020B0609020204030204" pitchFamily="49" charset="0"/>
              </a:rPr>
              <a:t>==</a:t>
            </a:r>
            <a:r>
              <a:rPr lang="en-US" sz="2500" dirty="0" smtClean="0">
                <a:solidFill>
                  <a:srgbClr val="000000"/>
                </a:solidFill>
              </a:rPr>
              <a:t> and </a:t>
            </a:r>
            <a:r>
              <a:rPr lang="en-US" sz="2500" dirty="0" smtClean="0">
                <a:solidFill>
                  <a:srgbClr val="000000"/>
                </a:solidFill>
                <a:latin typeface="Consolas" panose="020B0609020204030204" pitchFamily="49" charset="0"/>
              </a:rPr>
              <a:t>&gt;=</a:t>
            </a:r>
            <a:r>
              <a:rPr lang="en-US" sz="2500" dirty="0" smtClean="0">
                <a:solidFill>
                  <a:srgbClr val="000000"/>
                </a:solidFill>
              </a:rPr>
              <a:t> are both </a:t>
            </a:r>
            <a:r>
              <a:rPr lang="en-US" sz="2500" i="1" dirty="0" smtClean="0">
                <a:solidFill>
                  <a:srgbClr val="000000"/>
                </a:solidFill>
              </a:rPr>
              <a:t>higher</a:t>
            </a:r>
            <a:r>
              <a:rPr lang="en-US" sz="2500" dirty="0" smtClean="0">
                <a:solidFill>
                  <a:srgbClr val="000000"/>
                </a:solidFill>
              </a:rPr>
              <a:t> than the precedence of </a:t>
            </a:r>
            <a:r>
              <a:rPr lang="en-US" sz="2500" dirty="0" smtClean="0">
                <a:solidFill>
                  <a:srgbClr val="000000"/>
                </a:solidFill>
                <a:latin typeface="Consolas" panose="020B0609020204030204" pitchFamily="49" charset="0"/>
              </a:rPr>
              <a:t>&amp;&amp;</a:t>
            </a:r>
            <a:r>
              <a:rPr lang="en-US" sz="2500" dirty="0" smtClean="0">
                <a:solidFill>
                  <a:srgbClr val="000000"/>
                </a:solidFill>
              </a:rPr>
              <a:t>.</a:t>
            </a:r>
          </a:p>
        </p:txBody>
      </p:sp>
    </p:spTree>
    <p:extLst>
      <p:ext uri="{BB962C8B-B14F-4D97-AF65-F5344CB8AC3E}">
        <p14:creationId xmlns:p14="http://schemas.microsoft.com/office/powerpoint/2010/main" val="24566266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fontScale="92500" lnSpcReduction="20000"/>
          </a:bodyPr>
          <a:lstStyle/>
          <a:p>
            <a:pPr eaLnBrk="1" hangingPunct="1">
              <a:lnSpc>
                <a:spcPct val="90000"/>
              </a:lnSpc>
              <a:defRPr/>
            </a:pPr>
            <a:r>
              <a:rPr lang="en-US" dirty="0" smtClean="0">
                <a:solidFill>
                  <a:srgbClr val="000000"/>
                </a:solidFill>
              </a:rPr>
              <a:t>The </a:t>
            </a:r>
            <a:r>
              <a:rPr lang="en-US" dirty="0" smtClean="0">
                <a:solidFill>
                  <a:srgbClr val="000000"/>
                </a:solidFill>
                <a:latin typeface="Consolas" panose="020B0609020204030204" pitchFamily="49" charset="0"/>
              </a:rPr>
              <a:t>if</a:t>
            </a:r>
            <a:r>
              <a:rPr lang="en-US" dirty="0" smtClean="0">
                <a:solidFill>
                  <a:srgbClr val="000000"/>
                </a:solidFill>
              </a:rPr>
              <a:t> statement then considers the combined condition</a:t>
            </a:r>
          </a:p>
          <a:p>
            <a:pPr lvl="2" eaLnBrk="1" hangingPunct="1">
              <a:lnSpc>
                <a:spcPct val="90000"/>
              </a:lnSpc>
              <a:buFont typeface="Wingdings 2" panose="05020102010507070707" pitchFamily="18" charset="2"/>
              <a:buNone/>
              <a:defRPr/>
            </a:pPr>
            <a:r>
              <a:rPr lang="en-US" dirty="0" smtClean="0">
                <a:solidFill>
                  <a:srgbClr val="000000"/>
                </a:solidFill>
                <a:latin typeface="Consolas" panose="020B0609020204030204" pitchFamily="49" charset="0"/>
              </a:rPr>
              <a:t>gender == </a:t>
            </a:r>
            <a:r>
              <a:rPr lang="en-US" b="1" dirty="0" smtClean="0">
                <a:solidFill>
                  <a:srgbClr val="128AFF"/>
                </a:solidFill>
                <a:latin typeface="Consolas" panose="020B0609020204030204" pitchFamily="49" charset="0"/>
              </a:rPr>
              <a:t>1</a:t>
            </a:r>
            <a:r>
              <a:rPr lang="en-US" b="1" dirty="0" smtClean="0">
                <a:solidFill>
                  <a:srgbClr val="000000"/>
                </a:solidFill>
                <a:latin typeface="Consolas" panose="020B0609020204030204" pitchFamily="49" charset="0"/>
              </a:rPr>
              <a:t> &amp;&amp; age &gt;= </a:t>
            </a:r>
            <a:r>
              <a:rPr lang="en-US" b="1" dirty="0" smtClean="0">
                <a:solidFill>
                  <a:srgbClr val="128AFF"/>
                </a:solidFill>
                <a:latin typeface="Consolas" panose="020B0609020204030204" pitchFamily="49" charset="0"/>
              </a:rPr>
              <a:t>65</a:t>
            </a:r>
          </a:p>
          <a:p>
            <a:pPr marL="603250" lvl="2" indent="0" eaLnBrk="1" hangingPunct="1">
              <a:lnSpc>
                <a:spcPct val="90000"/>
              </a:lnSpc>
              <a:buFont typeface="Wingdings 2" panose="05020102010507070707" pitchFamily="18" charset="2"/>
              <a:buNone/>
              <a:defRPr/>
            </a:pPr>
            <a:r>
              <a:rPr lang="en-US" sz="2700" dirty="0" smtClean="0">
                <a:solidFill>
                  <a:srgbClr val="000000"/>
                </a:solidFill>
              </a:rPr>
              <a:t>Which is </a:t>
            </a:r>
            <a:r>
              <a:rPr lang="en-US" sz="2700" i="1" dirty="0" smtClean="0">
                <a:solidFill>
                  <a:srgbClr val="000000"/>
                </a:solidFill>
              </a:rPr>
              <a:t>true</a:t>
            </a:r>
            <a:r>
              <a:rPr lang="en-US" sz="2700" dirty="0" smtClean="0">
                <a:solidFill>
                  <a:srgbClr val="000000"/>
                </a:solidFill>
              </a:rPr>
              <a:t> if and only if </a:t>
            </a:r>
            <a:r>
              <a:rPr lang="en-US" sz="2700" i="1" dirty="0" smtClean="0">
                <a:solidFill>
                  <a:srgbClr val="000000"/>
                </a:solidFill>
              </a:rPr>
              <a:t>both</a:t>
            </a:r>
            <a:r>
              <a:rPr lang="en-US" sz="2700" dirty="0" smtClean="0">
                <a:solidFill>
                  <a:srgbClr val="000000"/>
                </a:solidFill>
              </a:rPr>
              <a:t> of the simple conditions are </a:t>
            </a:r>
            <a:r>
              <a:rPr lang="en-US" sz="2700" i="1" dirty="0" smtClean="0">
                <a:solidFill>
                  <a:srgbClr val="000000"/>
                </a:solidFill>
              </a:rPr>
              <a:t>true</a:t>
            </a:r>
            <a:r>
              <a:rPr lang="en-US" sz="2700" dirty="0" smtClean="0">
                <a:solidFill>
                  <a:srgbClr val="000000"/>
                </a:solidFill>
              </a:rPr>
              <a:t>.</a:t>
            </a:r>
          </a:p>
          <a:p>
            <a:pPr eaLnBrk="1" hangingPunct="1">
              <a:lnSpc>
                <a:spcPct val="90000"/>
              </a:lnSpc>
              <a:defRPr/>
            </a:pPr>
            <a:r>
              <a:rPr lang="en-US" dirty="0" smtClean="0">
                <a:solidFill>
                  <a:srgbClr val="000000"/>
                </a:solidFill>
              </a:rPr>
              <a:t>Finally, if this combined condition is true, then the count of </a:t>
            </a:r>
            <a:r>
              <a:rPr lang="en-US" dirty="0" err="1" smtClean="0">
                <a:solidFill>
                  <a:srgbClr val="000000"/>
                </a:solidFill>
                <a:latin typeface="Consolas" panose="020B0609020204030204" pitchFamily="49" charset="0"/>
              </a:rPr>
              <a:t>seniorFemales</a:t>
            </a:r>
            <a:r>
              <a:rPr lang="en-US" dirty="0" smtClean="0">
                <a:solidFill>
                  <a:srgbClr val="000000"/>
                </a:solidFill>
              </a:rPr>
              <a:t> is incremented by </a:t>
            </a:r>
            <a:r>
              <a:rPr lang="en-US" dirty="0" smtClean="0">
                <a:solidFill>
                  <a:srgbClr val="000000"/>
                </a:solidFill>
                <a:latin typeface="Consolas" panose="020B0609020204030204" pitchFamily="49" charset="0"/>
              </a:rPr>
              <a:t>1</a:t>
            </a:r>
            <a:r>
              <a:rPr lang="en-US" dirty="0" smtClean="0">
                <a:solidFill>
                  <a:srgbClr val="000000"/>
                </a:solidFill>
              </a:rPr>
              <a:t>.</a:t>
            </a:r>
          </a:p>
          <a:p>
            <a:pPr eaLnBrk="1" hangingPunct="1">
              <a:lnSpc>
                <a:spcPct val="90000"/>
              </a:lnSpc>
              <a:defRPr/>
            </a:pPr>
            <a:r>
              <a:rPr lang="en-US" dirty="0" smtClean="0">
                <a:solidFill>
                  <a:srgbClr val="000000"/>
                </a:solidFill>
              </a:rPr>
              <a:t>If </a:t>
            </a:r>
            <a:r>
              <a:rPr lang="en-US" i="1" dirty="0" smtClean="0">
                <a:solidFill>
                  <a:srgbClr val="000000"/>
                </a:solidFill>
              </a:rPr>
              <a:t>either</a:t>
            </a:r>
            <a:r>
              <a:rPr lang="en-US" dirty="0" smtClean="0">
                <a:solidFill>
                  <a:srgbClr val="000000"/>
                </a:solidFill>
              </a:rPr>
              <a:t> or </a:t>
            </a:r>
            <a:r>
              <a:rPr lang="en-US" i="1" dirty="0" smtClean="0">
                <a:solidFill>
                  <a:srgbClr val="000000"/>
                </a:solidFill>
              </a:rPr>
              <a:t>both</a:t>
            </a:r>
            <a:r>
              <a:rPr lang="en-US" dirty="0" smtClean="0">
                <a:solidFill>
                  <a:srgbClr val="000000"/>
                </a:solidFill>
              </a:rPr>
              <a:t> of the simple conditions are false, then the program skips the incrementing and proceeds to the statement following the </a:t>
            </a:r>
            <a:r>
              <a:rPr lang="en-US" dirty="0" smtClean="0">
                <a:solidFill>
                  <a:srgbClr val="000000"/>
                </a:solidFill>
                <a:latin typeface="Consolas" panose="020B0609020204030204" pitchFamily="49" charset="0"/>
              </a:rPr>
              <a:t>if</a:t>
            </a:r>
            <a:r>
              <a:rPr lang="en-US" dirty="0" smtClean="0">
                <a:solidFill>
                  <a:srgbClr val="000000"/>
                </a:solidFill>
              </a:rPr>
              <a:t>. </a:t>
            </a:r>
          </a:p>
          <a:p>
            <a:pPr eaLnBrk="1" hangingPunct="1">
              <a:lnSpc>
                <a:spcPct val="90000"/>
              </a:lnSpc>
              <a:defRPr/>
            </a:pPr>
            <a:r>
              <a:rPr lang="en-US" dirty="0" smtClean="0">
                <a:solidFill>
                  <a:srgbClr val="000000"/>
                </a:solidFill>
              </a:rPr>
              <a:t>Figure 4.13 summarizes the </a:t>
            </a:r>
            <a:r>
              <a:rPr lang="en-US" dirty="0" smtClean="0">
                <a:solidFill>
                  <a:srgbClr val="0000FF"/>
                </a:solidFill>
              </a:rPr>
              <a:t>&amp;&amp; operator</a:t>
            </a:r>
            <a:r>
              <a:rPr lang="en-US" dirty="0" smtClean="0">
                <a:solidFill>
                  <a:srgbClr val="000000"/>
                </a:solidFill>
              </a:rPr>
              <a:t>.</a:t>
            </a:r>
          </a:p>
        </p:txBody>
      </p:sp>
    </p:spTree>
    <p:extLst>
      <p:ext uri="{BB962C8B-B14F-4D97-AF65-F5344CB8AC3E}">
        <p14:creationId xmlns:p14="http://schemas.microsoft.com/office/powerpoint/2010/main" val="9878087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122883"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rPr>
              <a:t>The table shows all four possible combinations of zero (false) and nonzero (true) values for expression1 and expression2.</a:t>
            </a:r>
          </a:p>
          <a:p>
            <a:pPr eaLnBrk="1" hangingPunct="1"/>
            <a:r>
              <a:rPr lang="en-US" altLang="en-US" dirty="0" smtClean="0">
                <a:solidFill>
                  <a:srgbClr val="000000"/>
                </a:solidFill>
              </a:rPr>
              <a:t>Such tables are often called</a:t>
            </a:r>
            <a:r>
              <a:rPr lang="en-US" altLang="en-US" dirty="0" smtClean="0">
                <a:solidFill>
                  <a:srgbClr val="0000FF"/>
                </a:solidFill>
              </a:rPr>
              <a:t> truth tables</a:t>
            </a:r>
            <a:r>
              <a:rPr lang="en-US" altLang="en-US" dirty="0" smtClean="0">
                <a:solidFill>
                  <a:srgbClr val="000000"/>
                </a:solidFill>
              </a:rPr>
              <a:t>.</a:t>
            </a:r>
          </a:p>
          <a:p>
            <a:pPr eaLnBrk="1" hangingPunct="1"/>
            <a:r>
              <a:rPr lang="en-US" altLang="en-US" i="1" dirty="0" smtClean="0">
                <a:solidFill>
                  <a:srgbClr val="000000"/>
                </a:solidFill>
              </a:rPr>
              <a:t>C evaluates all expressions that include relational operators, equality operators, and/or logical operators to 0 or 1.</a:t>
            </a:r>
          </a:p>
          <a:p>
            <a:pPr eaLnBrk="1" hangingPunct="1"/>
            <a:r>
              <a:rPr lang="en-US" altLang="en-US" dirty="0" smtClean="0">
                <a:solidFill>
                  <a:srgbClr val="000000"/>
                </a:solidFill>
              </a:rPr>
              <a:t>Although C sets a true value to 1, it accepts any nonzero value as true.</a:t>
            </a:r>
          </a:p>
        </p:txBody>
      </p:sp>
    </p:spTree>
    <p:extLst>
      <p:ext uri="{BB962C8B-B14F-4D97-AF65-F5344CB8AC3E}">
        <p14:creationId xmlns:p14="http://schemas.microsoft.com/office/powerpoint/2010/main" val="36953098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600" y="17585"/>
            <a:ext cx="8001000" cy="6182135"/>
          </a:xfrm>
          <a:prstGeom prst="rect">
            <a:avLst/>
          </a:prstGeom>
          <a:noFill/>
          <a:ln>
            <a:noFill/>
          </a:ln>
        </p:spPr>
      </p:pic>
    </p:spTree>
    <p:extLst>
      <p:ext uri="{BB962C8B-B14F-4D97-AF65-F5344CB8AC3E}">
        <p14:creationId xmlns:p14="http://schemas.microsoft.com/office/powerpoint/2010/main" val="36800930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fontScale="925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rPr>
              <a:t>Logical OR (</a:t>
            </a:r>
            <a:r>
              <a:rPr lang="en-US" sz="2400" b="1" i="1" dirty="0" smtClean="0">
                <a:solidFill>
                  <a:srgbClr val="000000"/>
                </a:solidFill>
                <a:latin typeface="Consolas" panose="020B0609020204030204" pitchFamily="49" charset="0"/>
              </a:rPr>
              <a:t>||</a:t>
            </a:r>
            <a:r>
              <a:rPr lang="en-US" sz="2500" b="1" i="1" dirty="0" smtClean="0">
                <a:solidFill>
                  <a:srgbClr val="000000"/>
                </a:solidFill>
              </a:rPr>
              <a:t>) Operator</a:t>
            </a:r>
          </a:p>
          <a:p>
            <a:pPr eaLnBrk="1" hangingPunct="1">
              <a:lnSpc>
                <a:spcPct val="90000"/>
              </a:lnSpc>
              <a:defRPr/>
            </a:pPr>
            <a:r>
              <a:rPr lang="en-US" sz="2500" dirty="0" smtClean="0">
                <a:solidFill>
                  <a:srgbClr val="000000"/>
                </a:solidFill>
              </a:rPr>
              <a:t>Now let’s consider the </a:t>
            </a:r>
            <a:r>
              <a:rPr lang="en-US" sz="2500" dirty="0" smtClean="0">
                <a:solidFill>
                  <a:srgbClr val="000000"/>
                </a:solidFill>
                <a:latin typeface="Consolas" panose="020B0609020204030204" pitchFamily="49" charset="0"/>
              </a:rPr>
              <a:t>||</a:t>
            </a:r>
            <a:r>
              <a:rPr lang="en-US" sz="2500" dirty="0" smtClean="0">
                <a:solidFill>
                  <a:srgbClr val="000000"/>
                </a:solidFill>
              </a:rPr>
              <a:t> (logical OR) operator.</a:t>
            </a:r>
          </a:p>
          <a:p>
            <a:pPr eaLnBrk="1" hangingPunct="1">
              <a:lnSpc>
                <a:spcPct val="90000"/>
              </a:lnSpc>
              <a:defRPr/>
            </a:pPr>
            <a:r>
              <a:rPr lang="en-US" sz="2500" dirty="0" smtClean="0">
                <a:solidFill>
                  <a:srgbClr val="000000"/>
                </a:solidFill>
              </a:rPr>
              <a:t>Suppose we wish to ensure at some point in a program that </a:t>
            </a:r>
            <a:r>
              <a:rPr lang="en-US" sz="2500" i="1" dirty="0" smtClean="0">
                <a:solidFill>
                  <a:srgbClr val="000000"/>
                </a:solidFill>
              </a:rPr>
              <a:t>either or both </a:t>
            </a:r>
            <a:r>
              <a:rPr lang="en-US" sz="2500" dirty="0" smtClean="0">
                <a:solidFill>
                  <a:srgbClr val="000000"/>
                </a:solidFill>
              </a:rPr>
              <a:t>of two conditions are </a:t>
            </a:r>
            <a:r>
              <a:rPr lang="en-US" sz="2500" i="1" dirty="0" smtClean="0">
                <a:solidFill>
                  <a:srgbClr val="000000"/>
                </a:solidFill>
              </a:rPr>
              <a:t>true </a:t>
            </a:r>
            <a:r>
              <a:rPr lang="en-US" sz="2500" dirty="0" smtClean="0">
                <a:solidFill>
                  <a:srgbClr val="000000"/>
                </a:solidFill>
              </a:rPr>
              <a:t>before we choose a certain path of execution.</a:t>
            </a:r>
          </a:p>
          <a:p>
            <a:pPr eaLnBrk="1" hangingPunct="1">
              <a:lnSpc>
                <a:spcPct val="90000"/>
              </a:lnSpc>
              <a:defRPr/>
            </a:pPr>
            <a:r>
              <a:rPr lang="en-US" sz="2500" dirty="0" smtClean="0">
                <a:solidFill>
                  <a:srgbClr val="000000"/>
                </a:solidFill>
              </a:rPr>
              <a:t>In this case, we use the </a:t>
            </a:r>
            <a:r>
              <a:rPr lang="en-US" sz="2500" dirty="0" smtClean="0">
                <a:solidFill>
                  <a:srgbClr val="000000"/>
                </a:solidFill>
                <a:latin typeface="Consolas" panose="020B0609020204030204" pitchFamily="49" charset="0"/>
              </a:rPr>
              <a:t>||</a:t>
            </a:r>
            <a:r>
              <a:rPr lang="en-US" sz="2500" dirty="0" smtClean="0">
                <a:solidFill>
                  <a:srgbClr val="000000"/>
                </a:solidFill>
              </a:rPr>
              <a:t> operator as in the following program segment</a:t>
            </a:r>
          </a:p>
          <a:p>
            <a:pPr lvl="2" eaLnBrk="1" hangingPunct="1">
              <a:lnSpc>
                <a:spcPct val="90000"/>
              </a:lnSpc>
              <a:buFont typeface="Wingdings 2" panose="05020102010507070707" pitchFamily="18" charset="2"/>
              <a:buNone/>
              <a:defRPr/>
            </a:pPr>
            <a:r>
              <a:rPr lang="en-US" sz="1900" b="1" dirty="0" smtClean="0">
                <a:solidFill>
                  <a:srgbClr val="0000FF"/>
                </a:solidFill>
                <a:latin typeface="Consolas" panose="020B0609020204030204" pitchFamily="49" charset="0"/>
              </a:rPr>
              <a:t>if</a:t>
            </a: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semesterAverage</a:t>
            </a:r>
            <a:r>
              <a:rPr lang="en-US" sz="1900" b="1" dirty="0" smtClean="0">
                <a:solidFill>
                  <a:srgbClr val="000000"/>
                </a:solidFill>
                <a:latin typeface="Consolas" panose="020B0609020204030204" pitchFamily="49" charset="0"/>
              </a:rPr>
              <a:t> &gt;= </a:t>
            </a:r>
            <a:r>
              <a:rPr lang="en-US" sz="1900" b="1" dirty="0" smtClean="0">
                <a:solidFill>
                  <a:srgbClr val="128AFF"/>
                </a:solidFill>
                <a:latin typeface="Consolas" panose="020B0609020204030204" pitchFamily="49" charset="0"/>
              </a:rPr>
              <a:t>90</a:t>
            </a:r>
            <a:r>
              <a:rPr lang="en-US" sz="1900" b="1" dirty="0" smtClean="0">
                <a:solidFill>
                  <a:srgbClr val="000000"/>
                </a:solidFill>
                <a:latin typeface="Consolas" panose="020B0609020204030204" pitchFamily="49" charset="0"/>
              </a:rPr>
              <a:t> || </a:t>
            </a:r>
            <a:r>
              <a:rPr lang="en-US" sz="1900" b="1" dirty="0" err="1" smtClean="0">
                <a:solidFill>
                  <a:srgbClr val="000000"/>
                </a:solidFill>
                <a:latin typeface="Consolas" panose="020B0609020204030204" pitchFamily="49" charset="0"/>
              </a:rPr>
              <a:t>finalExam</a:t>
            </a:r>
            <a:r>
              <a:rPr lang="en-US" sz="1900" b="1" dirty="0" smtClean="0">
                <a:solidFill>
                  <a:srgbClr val="000000"/>
                </a:solidFill>
                <a:latin typeface="Consolas" panose="020B0609020204030204" pitchFamily="49" charset="0"/>
              </a:rPr>
              <a:t> &gt;= </a:t>
            </a:r>
            <a:r>
              <a:rPr lang="en-US" sz="1900" b="1" dirty="0" smtClean="0">
                <a:solidFill>
                  <a:srgbClr val="128AFF"/>
                </a:solidFill>
                <a:latin typeface="Consolas" panose="020B0609020204030204" pitchFamily="49" charset="0"/>
              </a:rPr>
              <a:t>90</a:t>
            </a:r>
            <a:r>
              <a:rPr lang="en-US" sz="1900" b="1" dirty="0" smtClean="0">
                <a:solidFill>
                  <a:srgbClr val="000000"/>
                </a:solidFill>
                <a:latin typeface="Consolas" panose="020B0609020204030204" pitchFamily="49" charset="0"/>
              </a:rPr>
              <a:t>)</a:t>
            </a:r>
            <a:br>
              <a:rPr lang="en-US" sz="1900" b="1" dirty="0" smtClean="0">
                <a:solidFill>
                  <a:srgbClr val="000000"/>
                </a:solidFill>
                <a:latin typeface="Consolas" panose="020B0609020204030204" pitchFamily="49" charset="0"/>
              </a:rPr>
            </a:b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printf</a:t>
            </a:r>
            <a:r>
              <a:rPr lang="en-US" sz="1900" b="1" dirty="0" smtClean="0">
                <a:solidFill>
                  <a:srgbClr val="000000"/>
                </a:solidFill>
                <a:latin typeface="Consolas" panose="020B0609020204030204" pitchFamily="49" charset="0"/>
              </a:rPr>
              <a:t>(</a:t>
            </a:r>
            <a:r>
              <a:rPr lang="en-US" sz="1900" b="1" dirty="0" smtClean="0">
                <a:solidFill>
                  <a:srgbClr val="128AFF"/>
                </a:solidFill>
                <a:latin typeface="Consolas" panose="020B0609020204030204" pitchFamily="49" charset="0"/>
              </a:rPr>
              <a:t>"Student grade is A"</a:t>
            </a:r>
            <a:r>
              <a:rPr lang="en-US" sz="1900" b="1" dirty="0" smtClean="0">
                <a:solidFill>
                  <a:srgbClr val="000000"/>
                </a:solidFill>
                <a:latin typeface="Consolas" panose="020B0609020204030204" pitchFamily="49" charset="0"/>
              </a:rPr>
              <a:t>);:</a:t>
            </a:r>
          </a:p>
          <a:p>
            <a:pPr eaLnBrk="1" hangingPunct="1">
              <a:lnSpc>
                <a:spcPct val="90000"/>
              </a:lnSpc>
              <a:defRPr/>
            </a:pPr>
            <a:r>
              <a:rPr lang="en-US" sz="2500" dirty="0" smtClean="0">
                <a:solidFill>
                  <a:srgbClr val="000000"/>
                </a:solidFill>
              </a:rPr>
              <a:t>This statement also contains two simple conditions.</a:t>
            </a:r>
          </a:p>
          <a:p>
            <a:pPr eaLnBrk="1" hangingPunct="1">
              <a:lnSpc>
                <a:spcPct val="90000"/>
              </a:lnSpc>
              <a:defRPr/>
            </a:pPr>
            <a:r>
              <a:rPr lang="en-US" sz="2500" dirty="0" smtClean="0">
                <a:solidFill>
                  <a:srgbClr val="000000"/>
                </a:solidFill>
              </a:rPr>
              <a:t>The condition </a:t>
            </a:r>
            <a:r>
              <a:rPr lang="en-US" sz="2500" dirty="0" err="1" smtClean="0">
                <a:solidFill>
                  <a:srgbClr val="000000"/>
                </a:solidFill>
                <a:latin typeface="Consolas" panose="020B0609020204030204" pitchFamily="49" charset="0"/>
              </a:rPr>
              <a:t>semesterAverage</a:t>
            </a:r>
            <a:r>
              <a:rPr lang="en-US" sz="2500" dirty="0" smtClean="0">
                <a:solidFill>
                  <a:srgbClr val="000000"/>
                </a:solidFill>
              </a:rPr>
              <a:t> </a:t>
            </a:r>
            <a:r>
              <a:rPr lang="en-US" sz="2500" dirty="0" smtClean="0">
                <a:solidFill>
                  <a:srgbClr val="000000"/>
                </a:solidFill>
                <a:latin typeface="Consolas" panose="020B0609020204030204" pitchFamily="49" charset="0"/>
              </a:rPr>
              <a:t>&gt;=</a:t>
            </a:r>
            <a:r>
              <a:rPr lang="en-US" sz="2500" dirty="0" smtClean="0">
                <a:solidFill>
                  <a:srgbClr val="000000"/>
                </a:solidFill>
              </a:rPr>
              <a:t> </a:t>
            </a:r>
            <a:r>
              <a:rPr lang="en-US" sz="2500" dirty="0" smtClean="0">
                <a:solidFill>
                  <a:srgbClr val="000000"/>
                </a:solidFill>
                <a:latin typeface="Consolas" panose="020B0609020204030204" pitchFamily="49" charset="0"/>
              </a:rPr>
              <a:t>90</a:t>
            </a:r>
            <a:r>
              <a:rPr lang="en-US" sz="2500" dirty="0" smtClean="0">
                <a:solidFill>
                  <a:srgbClr val="000000"/>
                </a:solidFill>
              </a:rPr>
              <a:t> is evaluated to determine whether the student deserves an “A” in the course because of a solid performance throughout the semester.</a:t>
            </a:r>
          </a:p>
        </p:txBody>
      </p:sp>
    </p:spTree>
    <p:extLst>
      <p:ext uri="{BB962C8B-B14F-4D97-AF65-F5344CB8AC3E}">
        <p14:creationId xmlns:p14="http://schemas.microsoft.com/office/powerpoint/2010/main" val="4081481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4.3  </a:t>
            </a:r>
            <a:r>
              <a:rPr lang="en-US" dirty="0" smtClean="0">
                <a:solidFill>
                  <a:srgbClr val="3380E6"/>
                </a:solidFill>
                <a:latin typeface="Arial"/>
              </a:rPr>
              <a:t>Counter-Controlled Iteration (Cont.)</a:t>
            </a:r>
          </a:p>
        </p:txBody>
      </p:sp>
      <p:sp>
        <p:nvSpPr>
          <p:cNvPr id="21507" name="Text Placeholder 2"/>
          <p:cNvSpPr>
            <a:spLocks noGrp="1"/>
          </p:cNvSpPr>
          <p:nvPr>
            <p:ph type="body" idx="1"/>
          </p:nvPr>
        </p:nvSpPr>
        <p:spPr/>
        <p:txBody>
          <a:bodyPr>
            <a:normAutofit fontScale="85000" lnSpcReduction="20000"/>
          </a:bodyPr>
          <a:lstStyle/>
          <a:p>
            <a:pPr eaLnBrk="1" hangingPunct="1"/>
            <a:r>
              <a:rPr lang="en-US" altLang="en-US" dirty="0" smtClean="0">
                <a:solidFill>
                  <a:srgbClr val="000000"/>
                </a:solidFill>
              </a:rPr>
              <a:t>The definition and initialization of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could also have been written as</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	unsigned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counter;</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counter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The definition is </a:t>
            </a:r>
            <a:r>
              <a:rPr lang="en-US" altLang="en-US" i="1" dirty="0" smtClean="0">
                <a:solidFill>
                  <a:srgbClr val="000000"/>
                </a:solidFill>
              </a:rPr>
              <a:t>not</a:t>
            </a:r>
            <a:r>
              <a:rPr lang="en-US" altLang="en-US" dirty="0" smtClean="0">
                <a:solidFill>
                  <a:srgbClr val="000000"/>
                </a:solidFill>
              </a:rPr>
              <a:t> executable, but the assignment </a:t>
            </a:r>
            <a:r>
              <a:rPr lang="en-US" altLang="en-US" i="1" dirty="0" smtClean="0">
                <a:solidFill>
                  <a:srgbClr val="000000"/>
                </a:solidFill>
              </a:rPr>
              <a:t>is</a:t>
            </a:r>
            <a:r>
              <a:rPr lang="en-US" altLang="en-US" dirty="0" smtClean="0">
                <a:solidFill>
                  <a:srgbClr val="000000"/>
                </a:solidFill>
              </a:rPr>
              <a:t>.</a:t>
            </a:r>
          </a:p>
          <a:p>
            <a:pPr eaLnBrk="1" hangingPunct="1"/>
            <a:r>
              <a:rPr lang="en-US" altLang="en-US" dirty="0" smtClean="0">
                <a:solidFill>
                  <a:srgbClr val="000000"/>
                </a:solidFill>
              </a:rPr>
              <a:t>We use both methods of setting the values of variables.</a:t>
            </a:r>
          </a:p>
          <a:p>
            <a:pPr eaLnBrk="1" hangingPunct="1"/>
            <a:r>
              <a:rPr lang="en-US" altLang="en-US" dirty="0" smtClean="0">
                <a:solidFill>
                  <a:srgbClr val="000000"/>
                </a:solidFill>
              </a:rPr>
              <a:t>The statement</a:t>
            </a:r>
          </a:p>
          <a:p>
            <a:pPr lvl="2" eaLnBrk="1" hangingPunct="1">
              <a:buFont typeface="Wingdings 2" panose="05020102010507070707" pitchFamily="18" charset="2"/>
              <a:buNone/>
            </a:pPr>
            <a:r>
              <a:rPr lang="en-US" altLang="en-US" dirty="0" smtClean="0">
                <a:solidFill>
                  <a:srgbClr val="000000"/>
                </a:solidFill>
                <a:latin typeface="Consolas" panose="020B0609020204030204" pitchFamily="49" charset="0"/>
              </a:rPr>
              <a:t>	++counter; </a:t>
            </a:r>
            <a:r>
              <a:rPr lang="en-US" altLang="en-US" dirty="0" smtClean="0">
                <a:solidFill>
                  <a:srgbClr val="00BF00"/>
                </a:solidFill>
                <a:latin typeface="Consolas" panose="020B0609020204030204" pitchFamily="49" charset="0"/>
              </a:rPr>
              <a:t>// increment </a:t>
            </a:r>
          </a:p>
          <a:p>
            <a:pPr eaLnBrk="1" hangingPunct="1">
              <a:buFont typeface="Wingdings 3" panose="05040102010807070707" pitchFamily="18" charset="2"/>
              <a:buNone/>
            </a:pPr>
            <a:r>
              <a:rPr lang="en-US" altLang="en-US" dirty="0" smtClean="0">
                <a:solidFill>
                  <a:srgbClr val="000000"/>
                </a:solidFill>
              </a:rPr>
              <a:t>	increments the loop counter by 1 each time the loop is performed.</a:t>
            </a:r>
          </a:p>
        </p:txBody>
      </p:sp>
    </p:spTree>
    <p:extLst>
      <p:ext uri="{BB962C8B-B14F-4D97-AF65-F5344CB8AC3E}">
        <p14:creationId xmlns:p14="http://schemas.microsoft.com/office/powerpoint/2010/main" val="251437471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125955" name="Text Placeholder 2"/>
          <p:cNvSpPr>
            <a:spLocks noGrp="1"/>
          </p:cNvSpPr>
          <p:nvPr>
            <p:ph type="body" idx="1"/>
          </p:nvPr>
        </p:nvSpPr>
        <p:spPr/>
        <p:txBody>
          <a:bodyPr>
            <a:normAutofit fontScale="92500"/>
          </a:bodyPr>
          <a:lstStyle/>
          <a:p>
            <a:pPr eaLnBrk="1" hangingPunct="1"/>
            <a:r>
              <a:rPr lang="en-US" altLang="en-US" sz="2500" dirty="0" smtClean="0">
                <a:solidFill>
                  <a:srgbClr val="000000"/>
                </a:solidFill>
              </a:rPr>
              <a:t>The condition </a:t>
            </a:r>
            <a:r>
              <a:rPr lang="en-US" altLang="en-US" sz="2500" dirty="0" err="1" smtClean="0">
                <a:solidFill>
                  <a:srgbClr val="000000"/>
                </a:solidFill>
                <a:latin typeface="Consolas" panose="020B0609020204030204" pitchFamily="49" charset="0"/>
              </a:rPr>
              <a:t>finalExam</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&gt;=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90</a:t>
            </a:r>
            <a:r>
              <a:rPr lang="en-US" altLang="en-US" sz="2500" dirty="0" smtClean="0">
                <a:solidFill>
                  <a:srgbClr val="000000"/>
                </a:solidFill>
              </a:rPr>
              <a:t> is evaluated to determine whether the student deserves an “A” in the course because of an outstanding performance on the final exam.</a:t>
            </a:r>
          </a:p>
          <a:p>
            <a:pPr eaLnBrk="1" hangingPunct="1"/>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 statement then considers the combined condition</a:t>
            </a:r>
          </a:p>
          <a:p>
            <a:pPr lvl="2" eaLnBrk="1" hangingPunct="1">
              <a:buFont typeface="Wingdings 2" panose="05020102010507070707" pitchFamily="18" charset="2"/>
              <a:buNone/>
            </a:pPr>
            <a:r>
              <a:rPr lang="en-US" altLang="en-US" sz="1900" dirty="0" err="1" smtClean="0">
                <a:solidFill>
                  <a:srgbClr val="000000"/>
                </a:solidFill>
                <a:latin typeface="Consolas" panose="020B0609020204030204" pitchFamily="49" charset="0"/>
              </a:rPr>
              <a:t>semesterAverage</a:t>
            </a:r>
            <a:r>
              <a:rPr lang="en-US" altLang="en-US" sz="1900" dirty="0" smtClean="0">
                <a:solidFill>
                  <a:srgbClr val="000000"/>
                </a:solidFill>
                <a:latin typeface="Consolas" panose="020B0609020204030204" pitchFamily="49" charset="0"/>
              </a:rPr>
              <a:t> &gt;= </a:t>
            </a:r>
            <a:r>
              <a:rPr lang="en-US" altLang="en-US" sz="1900" b="1" dirty="0" smtClean="0">
                <a:solidFill>
                  <a:srgbClr val="128AFF"/>
                </a:solidFill>
                <a:latin typeface="Consolas" panose="020B0609020204030204" pitchFamily="49" charset="0"/>
              </a:rPr>
              <a:t>90</a:t>
            </a:r>
            <a:r>
              <a:rPr lang="en-US" altLang="en-US" sz="1900" b="1" dirty="0" smtClean="0">
                <a:solidFill>
                  <a:srgbClr val="000000"/>
                </a:solidFill>
                <a:latin typeface="Consolas" panose="020B0609020204030204" pitchFamily="49" charset="0"/>
              </a:rPr>
              <a:t> || </a:t>
            </a:r>
            <a:r>
              <a:rPr lang="en-US" altLang="en-US" sz="1900" b="1" dirty="0" err="1" smtClean="0">
                <a:solidFill>
                  <a:srgbClr val="000000"/>
                </a:solidFill>
                <a:latin typeface="Consolas" panose="020B0609020204030204" pitchFamily="49" charset="0"/>
              </a:rPr>
              <a:t>finalExam</a:t>
            </a:r>
            <a:r>
              <a:rPr lang="en-US" altLang="en-US" sz="1900" b="1" dirty="0" smtClean="0">
                <a:solidFill>
                  <a:srgbClr val="000000"/>
                </a:solidFill>
                <a:latin typeface="Consolas" panose="020B0609020204030204" pitchFamily="49" charset="0"/>
              </a:rPr>
              <a:t> &gt;= </a:t>
            </a:r>
            <a:r>
              <a:rPr lang="en-US" altLang="en-US" sz="1900" b="1" dirty="0" smtClean="0">
                <a:solidFill>
                  <a:srgbClr val="128AFF"/>
                </a:solidFill>
                <a:latin typeface="Consolas" panose="020B0609020204030204" pitchFamily="49" charset="0"/>
              </a:rPr>
              <a:t>90</a:t>
            </a:r>
          </a:p>
          <a:p>
            <a:pPr eaLnBrk="1" hangingPunct="1"/>
            <a:r>
              <a:rPr lang="en-US" altLang="en-US" sz="2500" dirty="0" smtClean="0">
                <a:solidFill>
                  <a:srgbClr val="000000"/>
                </a:solidFill>
              </a:rPr>
              <a:t>and awards the student an “A” if </a:t>
            </a:r>
            <a:r>
              <a:rPr lang="en-US" altLang="en-US" sz="2500" i="1" dirty="0" smtClean="0">
                <a:solidFill>
                  <a:srgbClr val="000000"/>
                </a:solidFill>
              </a:rPr>
              <a:t>either or both </a:t>
            </a:r>
            <a:r>
              <a:rPr lang="en-US" altLang="en-US" sz="2500" dirty="0" smtClean="0">
                <a:solidFill>
                  <a:srgbClr val="000000"/>
                </a:solidFill>
              </a:rPr>
              <a:t>of the simple conditions are </a:t>
            </a:r>
            <a:r>
              <a:rPr lang="en-US" altLang="en-US" sz="2500" i="1" dirty="0" smtClean="0">
                <a:solidFill>
                  <a:srgbClr val="000000"/>
                </a:solidFill>
              </a:rPr>
              <a:t>true</a:t>
            </a:r>
            <a:r>
              <a:rPr lang="en-US" altLang="en-US" sz="2500" dirty="0" smtClean="0">
                <a:solidFill>
                  <a:srgbClr val="000000"/>
                </a:solidFill>
              </a:rPr>
              <a:t>.</a:t>
            </a:r>
          </a:p>
          <a:p>
            <a:pPr eaLnBrk="1" hangingPunct="1"/>
            <a:r>
              <a:rPr lang="en-US" altLang="en-US" sz="2500" dirty="0" smtClean="0">
                <a:solidFill>
                  <a:srgbClr val="000000"/>
                </a:solidFill>
              </a:rPr>
              <a:t>The message “</a:t>
            </a:r>
            <a:r>
              <a:rPr lang="en-US" altLang="en-US" sz="2500" dirty="0" smtClean="0">
                <a:solidFill>
                  <a:srgbClr val="000000"/>
                </a:solidFill>
                <a:latin typeface="Consolas" panose="020B0609020204030204" pitchFamily="49" charset="0"/>
              </a:rPr>
              <a:t>Student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is</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a:t>
            </a:r>
            <a:r>
              <a:rPr lang="en-US" altLang="en-US" sz="2500" dirty="0" smtClean="0">
                <a:solidFill>
                  <a:srgbClr val="000000"/>
                </a:solidFill>
              </a:rPr>
              <a:t>” is </a:t>
            </a:r>
            <a:r>
              <a:rPr lang="en-US" altLang="en-US" sz="2500" i="1" dirty="0" smtClean="0">
                <a:solidFill>
                  <a:srgbClr val="000000"/>
                </a:solidFill>
              </a:rPr>
              <a:t>not</a:t>
            </a:r>
            <a:r>
              <a:rPr lang="en-US" altLang="en-US" sz="2500" dirty="0" smtClean="0">
                <a:solidFill>
                  <a:srgbClr val="000000"/>
                </a:solidFill>
              </a:rPr>
              <a:t> printed only when </a:t>
            </a:r>
            <a:r>
              <a:rPr lang="en-US" altLang="en-US" sz="2500" i="1" dirty="0" smtClean="0">
                <a:solidFill>
                  <a:srgbClr val="000000"/>
                </a:solidFill>
              </a:rPr>
              <a:t>both</a:t>
            </a:r>
            <a:r>
              <a:rPr lang="en-US" altLang="en-US" sz="2500" dirty="0" smtClean="0">
                <a:solidFill>
                  <a:srgbClr val="000000"/>
                </a:solidFill>
              </a:rPr>
              <a:t> of the simple conditions are </a:t>
            </a:r>
            <a:r>
              <a:rPr lang="en-US" altLang="en-US" sz="2500" i="1" dirty="0" smtClean="0">
                <a:solidFill>
                  <a:srgbClr val="000000"/>
                </a:solidFill>
              </a:rPr>
              <a:t>false</a:t>
            </a:r>
            <a:r>
              <a:rPr lang="en-US" altLang="en-US" sz="2500" dirty="0" smtClean="0">
                <a:solidFill>
                  <a:srgbClr val="000000"/>
                </a:solidFill>
              </a:rPr>
              <a:t> (zero).</a:t>
            </a:r>
          </a:p>
          <a:p>
            <a:pPr eaLnBrk="1" hangingPunct="1"/>
            <a:r>
              <a:rPr lang="en-US" altLang="en-US" sz="2500" dirty="0" smtClean="0">
                <a:solidFill>
                  <a:srgbClr val="000000"/>
                </a:solidFill>
              </a:rPr>
              <a:t>Figure 4.14 is a truth table for the logical OR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a:t>
            </a:r>
          </a:p>
        </p:txBody>
      </p:sp>
    </p:spTree>
    <p:extLst>
      <p:ext uri="{BB962C8B-B14F-4D97-AF65-F5344CB8AC3E}">
        <p14:creationId xmlns:p14="http://schemas.microsoft.com/office/powerpoint/2010/main" val="39958941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922739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128003"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&amp;&amp;</a:t>
            </a:r>
            <a:r>
              <a:rPr lang="en-US" altLang="en-US" sz="2500" dirty="0" smtClean="0">
                <a:solidFill>
                  <a:srgbClr val="000000"/>
                </a:solidFill>
              </a:rPr>
              <a:t> operator has a higher precedence than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Both operators associate from left to right.</a:t>
            </a:r>
          </a:p>
          <a:p>
            <a:pPr eaLnBrk="1" hangingPunct="1">
              <a:lnSpc>
                <a:spcPct val="90000"/>
              </a:lnSpc>
            </a:pPr>
            <a:r>
              <a:rPr lang="en-US" altLang="en-US" sz="2500" dirty="0" smtClean="0">
                <a:solidFill>
                  <a:srgbClr val="000000"/>
                </a:solidFill>
              </a:rPr>
              <a:t>An expression containing </a:t>
            </a:r>
            <a:r>
              <a:rPr lang="en-US" altLang="en-US" sz="2500" dirty="0" smtClean="0">
                <a:solidFill>
                  <a:srgbClr val="000000"/>
                </a:solidFill>
                <a:latin typeface="Consolas" panose="020B0609020204030204" pitchFamily="49" charset="0"/>
              </a:rPr>
              <a:t>&amp;&amp;</a:t>
            </a:r>
            <a:r>
              <a:rPr lang="en-US" altLang="en-US" sz="2500" dirty="0" smtClean="0">
                <a:solidFill>
                  <a:srgbClr val="000000"/>
                </a:solidFill>
              </a:rPr>
              <a:t> 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operators is evaluated only until truth or falsehood is known.</a:t>
            </a:r>
          </a:p>
          <a:p>
            <a:pPr eaLnBrk="1" hangingPunct="1">
              <a:lnSpc>
                <a:spcPct val="90000"/>
              </a:lnSpc>
            </a:pPr>
            <a:r>
              <a:rPr lang="en-US" altLang="en-US" sz="2500" dirty="0" smtClean="0">
                <a:solidFill>
                  <a:srgbClr val="000000"/>
                </a:solidFill>
              </a:rPr>
              <a:t>Thus, evaluation of the condition </a:t>
            </a:r>
          </a:p>
          <a:p>
            <a:pPr lvl="2" eaLnBrk="1" hangingPunct="1">
              <a:lnSpc>
                <a:spcPct val="90000"/>
              </a:lnSpc>
              <a:buFont typeface="Wingdings 2" panose="05020102010507070707" pitchFamily="18" charset="2"/>
              <a:buNone/>
            </a:pPr>
            <a:r>
              <a:rPr lang="en-US" altLang="en-US" sz="1900" dirty="0" smtClean="0">
                <a:solidFill>
                  <a:srgbClr val="000000"/>
                </a:solidFill>
                <a:latin typeface="Consolas" panose="020B0609020204030204" pitchFamily="49" charset="0"/>
              </a:rPr>
              <a:t>gender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 &amp;&amp; age &gt;= </a:t>
            </a:r>
            <a:r>
              <a:rPr lang="en-US" altLang="en-US" sz="1900" b="1" dirty="0" smtClean="0">
                <a:solidFill>
                  <a:srgbClr val="128AFF"/>
                </a:solidFill>
                <a:latin typeface="Consolas" panose="020B0609020204030204" pitchFamily="49" charset="0"/>
              </a:rPr>
              <a:t>65</a:t>
            </a:r>
          </a:p>
          <a:p>
            <a:pPr eaLnBrk="1" hangingPunct="1">
              <a:lnSpc>
                <a:spcPct val="90000"/>
              </a:lnSpc>
            </a:pPr>
            <a:r>
              <a:rPr lang="en-US" altLang="en-US" sz="2500" dirty="0" smtClean="0">
                <a:solidFill>
                  <a:srgbClr val="000000"/>
                </a:solidFill>
              </a:rPr>
              <a:t>will stop if </a:t>
            </a:r>
            <a:r>
              <a:rPr lang="en-US" altLang="en-US" sz="2500" dirty="0" smtClean="0">
                <a:solidFill>
                  <a:srgbClr val="000000"/>
                </a:solidFill>
                <a:latin typeface="Consolas" panose="020B0609020204030204" pitchFamily="49" charset="0"/>
              </a:rPr>
              <a:t>gender</a:t>
            </a:r>
            <a:r>
              <a:rPr lang="en-US" altLang="en-US" sz="2500" dirty="0" smtClean="0">
                <a:solidFill>
                  <a:srgbClr val="000000"/>
                </a:solidFill>
              </a:rPr>
              <a:t> is not equal to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(i.e., the entire expression is false), and continue if </a:t>
            </a:r>
            <a:r>
              <a:rPr lang="en-US" altLang="en-US" sz="2500" dirty="0" smtClean="0">
                <a:solidFill>
                  <a:srgbClr val="000000"/>
                </a:solidFill>
                <a:latin typeface="Consolas" panose="020B0609020204030204" pitchFamily="49" charset="0"/>
              </a:rPr>
              <a:t>gender</a:t>
            </a:r>
            <a:r>
              <a:rPr lang="en-US" altLang="en-US" sz="2500" dirty="0" smtClean="0">
                <a:solidFill>
                  <a:srgbClr val="000000"/>
                </a:solidFill>
              </a:rPr>
              <a:t> is equal to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(i.e., the entire expression could still be true if </a:t>
            </a:r>
            <a:r>
              <a:rPr lang="en-US" altLang="en-US" sz="2500" dirty="0" smtClean="0">
                <a:solidFill>
                  <a:srgbClr val="000000"/>
                </a:solidFill>
                <a:latin typeface="Consolas" panose="020B0609020204030204" pitchFamily="49" charset="0"/>
              </a:rPr>
              <a:t>age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&gt;=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65</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This performance feature for the evaluation of logical AND </a:t>
            </a:r>
            <a:r>
              <a:rPr lang="en-US" altLang="en-US" sz="2500" dirty="0" err="1" smtClean="0">
                <a:solidFill>
                  <a:srgbClr val="000000"/>
                </a:solidFill>
              </a:rPr>
              <a:t>and</a:t>
            </a:r>
            <a:r>
              <a:rPr lang="en-US" altLang="en-US" sz="2500" dirty="0" smtClean="0">
                <a:solidFill>
                  <a:srgbClr val="000000"/>
                </a:solidFill>
              </a:rPr>
              <a:t> logical OR expressions is called </a:t>
            </a:r>
            <a:r>
              <a:rPr lang="en-US" altLang="en-US" sz="2500" dirty="0" smtClean="0">
                <a:solidFill>
                  <a:srgbClr val="0000FF"/>
                </a:solidFill>
              </a:rPr>
              <a:t>short-circuit evaluation</a:t>
            </a:r>
            <a:r>
              <a:rPr lang="en-US" altLang="en-US" sz="2500" dirty="0" smtClean="0">
                <a:solidFill>
                  <a:srgbClr val="000000"/>
                </a:solidFill>
              </a:rPr>
              <a:t>.</a:t>
            </a:r>
          </a:p>
        </p:txBody>
      </p:sp>
    </p:spTree>
    <p:extLst>
      <p:ext uri="{BB962C8B-B14F-4D97-AF65-F5344CB8AC3E}">
        <p14:creationId xmlns:p14="http://schemas.microsoft.com/office/powerpoint/2010/main" val="206092862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227932023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a:bodyPr>
          <a:lstStyle/>
          <a:p>
            <a:pPr marL="109537" indent="0" eaLnBrk="1" hangingPunct="1">
              <a:lnSpc>
                <a:spcPct val="80000"/>
              </a:lnSpc>
              <a:buFont typeface="Wingdings 3" panose="05040102010807070707" pitchFamily="18" charset="2"/>
              <a:buNone/>
              <a:defRPr/>
            </a:pPr>
            <a:r>
              <a:rPr lang="en-US" sz="2100" b="1" i="1" dirty="0" smtClean="0">
                <a:solidFill>
                  <a:srgbClr val="000000"/>
                </a:solidFill>
              </a:rPr>
              <a:t>Logical Negation (</a:t>
            </a:r>
            <a:r>
              <a:rPr lang="en-US" sz="2100" b="1" i="1" dirty="0" smtClean="0">
                <a:solidFill>
                  <a:srgbClr val="000000"/>
                </a:solidFill>
                <a:latin typeface="Consolas" panose="020B0609020204030204" pitchFamily="49" charset="0"/>
              </a:rPr>
              <a:t>!</a:t>
            </a:r>
            <a:r>
              <a:rPr lang="en-US" sz="2100" b="1" i="1" dirty="0" smtClean="0">
                <a:solidFill>
                  <a:srgbClr val="000000"/>
                </a:solidFill>
              </a:rPr>
              <a:t>) Operator</a:t>
            </a:r>
          </a:p>
          <a:p>
            <a:pPr eaLnBrk="1" hangingPunct="1">
              <a:lnSpc>
                <a:spcPct val="80000"/>
              </a:lnSpc>
              <a:defRPr/>
            </a:pPr>
            <a:r>
              <a:rPr lang="en-US" sz="2100" dirty="0" smtClean="0">
                <a:solidFill>
                  <a:srgbClr val="000000"/>
                </a:solidFill>
              </a:rPr>
              <a:t>C provides </a:t>
            </a:r>
            <a:r>
              <a:rPr lang="en-US" sz="2100" dirty="0" smtClean="0">
                <a:solidFill>
                  <a:srgbClr val="000000"/>
                </a:solidFill>
                <a:latin typeface="Consolas" panose="020B0609020204030204" pitchFamily="49" charset="0"/>
              </a:rPr>
              <a:t>!</a:t>
            </a:r>
            <a:r>
              <a:rPr lang="en-US" sz="2100" dirty="0" smtClean="0">
                <a:solidFill>
                  <a:srgbClr val="000000"/>
                </a:solidFill>
              </a:rPr>
              <a:t> (logical negation) to enable you to “reverse” the meaning of a condition.</a:t>
            </a:r>
          </a:p>
          <a:p>
            <a:pPr eaLnBrk="1" hangingPunct="1">
              <a:lnSpc>
                <a:spcPct val="80000"/>
              </a:lnSpc>
              <a:defRPr/>
            </a:pPr>
            <a:r>
              <a:rPr lang="en-US" sz="2100" dirty="0" smtClean="0">
                <a:solidFill>
                  <a:srgbClr val="000000"/>
                </a:solidFill>
              </a:rPr>
              <a:t>The logical negation operator has only a single condition as an operand (and is therefore a unary operator).</a:t>
            </a:r>
          </a:p>
          <a:p>
            <a:pPr eaLnBrk="1" hangingPunct="1">
              <a:lnSpc>
                <a:spcPct val="80000"/>
              </a:lnSpc>
              <a:defRPr/>
            </a:pPr>
            <a:r>
              <a:rPr lang="en-US" sz="2100" dirty="0" smtClean="0">
                <a:solidFill>
                  <a:srgbClr val="000000"/>
                </a:solidFill>
              </a:rPr>
              <a:t>Placed before a condition when we’re interested in choosing a path of execution if the original condition (without the logical negation operator) is false, such as in the following program segment:</a:t>
            </a:r>
          </a:p>
          <a:p>
            <a:pPr lvl="2" eaLnBrk="1" hangingPunct="1">
              <a:lnSpc>
                <a:spcPct val="80000"/>
              </a:lnSpc>
              <a:buFont typeface="Wingdings 2" panose="05020102010507070707" pitchFamily="18" charset="2"/>
              <a:buNone/>
              <a:defRPr/>
            </a:pPr>
            <a:r>
              <a:rPr lang="en-US" sz="1600" b="1" dirty="0" smtClean="0">
                <a:solidFill>
                  <a:srgbClr val="0000FF"/>
                </a:solidFill>
                <a:latin typeface="Consolas" panose="020B0609020204030204" pitchFamily="49" charset="0"/>
              </a:rPr>
              <a:t>if</a:t>
            </a:r>
            <a:r>
              <a:rPr lang="en-US" sz="1600" b="1" dirty="0" smtClean="0">
                <a:solidFill>
                  <a:srgbClr val="000000"/>
                </a:solidFill>
                <a:latin typeface="Consolas" panose="020B0609020204030204" pitchFamily="49" charset="0"/>
              </a:rPr>
              <a:t> (!(grade == </a:t>
            </a:r>
            <a:r>
              <a:rPr lang="en-US" sz="1600" b="1" dirty="0" err="1" smtClean="0">
                <a:solidFill>
                  <a:srgbClr val="000000"/>
                </a:solidFill>
                <a:latin typeface="Consolas" panose="020B0609020204030204" pitchFamily="49" charset="0"/>
              </a:rPr>
              <a:t>sentinelValue</a:t>
            </a:r>
            <a:r>
              <a:rPr lang="en-US" sz="1600" b="1" dirty="0" smtClean="0">
                <a:solidFill>
                  <a:srgbClr val="000000"/>
                </a:solidFill>
                <a:latin typeface="Consolas" panose="020B0609020204030204" pitchFamily="49" charset="0"/>
              </a:rPr>
              <a:t>))</a:t>
            </a:r>
            <a:br>
              <a:rPr lang="en-US" sz="1600" b="1" dirty="0" smtClean="0">
                <a:solidFill>
                  <a:srgbClr val="000000"/>
                </a:solidFill>
                <a:latin typeface="Consolas" panose="020B0609020204030204" pitchFamily="49" charset="0"/>
              </a:rPr>
            </a:br>
            <a:r>
              <a:rPr lang="en-US" sz="1600" b="1" dirty="0" smtClean="0">
                <a:solidFill>
                  <a:srgbClr val="000000"/>
                </a:solidFill>
                <a:latin typeface="Consolas" panose="020B0609020204030204" pitchFamily="49" charset="0"/>
              </a:rPr>
              <a:t> </a:t>
            </a:r>
            <a:r>
              <a:rPr lang="en-US" sz="1600" b="1" dirty="0" err="1" smtClean="0">
                <a:solidFill>
                  <a:srgbClr val="000000"/>
                </a:solidFill>
                <a:latin typeface="Consolas" panose="020B0609020204030204" pitchFamily="49" charset="0"/>
              </a:rPr>
              <a:t>printf</a:t>
            </a:r>
            <a:r>
              <a:rPr lang="en-US" sz="1600" b="1" dirty="0" smtClean="0">
                <a:solidFill>
                  <a:srgbClr val="000000"/>
                </a:solidFill>
                <a:latin typeface="Consolas" panose="020B0609020204030204" pitchFamily="49" charset="0"/>
              </a:rPr>
              <a:t>(</a:t>
            </a:r>
            <a:r>
              <a:rPr lang="en-US" sz="1600" b="1" dirty="0" smtClean="0">
                <a:solidFill>
                  <a:srgbClr val="128AFF"/>
                </a:solidFill>
                <a:latin typeface="Consolas" panose="020B0609020204030204" pitchFamily="49" charset="0"/>
              </a:rPr>
              <a:t>"The next grade is %f\n"</a:t>
            </a:r>
            <a:r>
              <a:rPr lang="en-US" sz="1600" b="1" dirty="0" smtClean="0">
                <a:solidFill>
                  <a:srgbClr val="000000"/>
                </a:solidFill>
                <a:latin typeface="Consolas" panose="020B0609020204030204" pitchFamily="49" charset="0"/>
              </a:rPr>
              <a:t>, grade);</a:t>
            </a:r>
          </a:p>
          <a:p>
            <a:pPr eaLnBrk="1" hangingPunct="1">
              <a:lnSpc>
                <a:spcPct val="80000"/>
              </a:lnSpc>
              <a:defRPr/>
            </a:pPr>
            <a:r>
              <a:rPr lang="en-US" sz="2100" dirty="0" smtClean="0">
                <a:solidFill>
                  <a:srgbClr val="000000"/>
                </a:solidFill>
              </a:rPr>
              <a:t>The parentheses around the condition </a:t>
            </a:r>
            <a:r>
              <a:rPr lang="en-US" sz="2100" dirty="0" smtClean="0">
                <a:solidFill>
                  <a:srgbClr val="000000"/>
                </a:solidFill>
                <a:latin typeface="Consolas" panose="020B0609020204030204" pitchFamily="49" charset="0"/>
              </a:rPr>
              <a:t>grade</a:t>
            </a:r>
            <a:r>
              <a:rPr lang="en-US" sz="2100" dirty="0" smtClean="0">
                <a:solidFill>
                  <a:srgbClr val="000000"/>
                </a:solidFill>
              </a:rPr>
              <a:t> </a:t>
            </a:r>
            <a:r>
              <a:rPr lang="en-US" sz="2100" dirty="0" smtClean="0">
                <a:solidFill>
                  <a:srgbClr val="000000"/>
                </a:solidFill>
                <a:latin typeface="Consolas" panose="020B0609020204030204" pitchFamily="49" charset="0"/>
              </a:rPr>
              <a:t>==</a:t>
            </a:r>
            <a:r>
              <a:rPr lang="en-US" sz="2100" dirty="0" smtClean="0">
                <a:solidFill>
                  <a:srgbClr val="000000"/>
                </a:solidFill>
              </a:rPr>
              <a:t> </a:t>
            </a:r>
            <a:r>
              <a:rPr lang="en-US" sz="2100" dirty="0" err="1" smtClean="0">
                <a:solidFill>
                  <a:srgbClr val="000000"/>
                </a:solidFill>
                <a:latin typeface="Consolas" panose="020B0609020204030204" pitchFamily="49" charset="0"/>
              </a:rPr>
              <a:t>sentinelValue</a:t>
            </a:r>
            <a:r>
              <a:rPr lang="en-US" sz="2100" dirty="0" smtClean="0">
                <a:solidFill>
                  <a:srgbClr val="000000"/>
                </a:solidFill>
              </a:rPr>
              <a:t> are needed because the logical negation operator has a higher precedence than the equality operator.</a:t>
            </a:r>
          </a:p>
          <a:p>
            <a:pPr eaLnBrk="1" hangingPunct="1">
              <a:lnSpc>
                <a:spcPct val="80000"/>
              </a:lnSpc>
              <a:defRPr/>
            </a:pPr>
            <a:r>
              <a:rPr lang="en-US" sz="2100" dirty="0" smtClean="0">
                <a:solidFill>
                  <a:srgbClr val="000000"/>
                </a:solidFill>
              </a:rPr>
              <a:t>Figure 4.15 is a truth table for the logical negation operator.</a:t>
            </a:r>
          </a:p>
        </p:txBody>
      </p:sp>
    </p:spTree>
    <p:extLst>
      <p:ext uri="{BB962C8B-B14F-4D97-AF65-F5344CB8AC3E}">
        <p14:creationId xmlns:p14="http://schemas.microsoft.com/office/powerpoint/2010/main" val="208176467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2775271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132099" name="Text Placeholder 2"/>
          <p:cNvSpPr>
            <a:spLocks noGrp="1"/>
          </p:cNvSpPr>
          <p:nvPr>
            <p:ph type="body" idx="1"/>
          </p:nvPr>
        </p:nvSpPr>
        <p:spPr/>
        <p:txBody>
          <a:bodyPr/>
          <a:lstStyle/>
          <a:p>
            <a:pPr eaLnBrk="1" hangingPunct="1">
              <a:lnSpc>
                <a:spcPct val="90000"/>
              </a:lnSpc>
            </a:pPr>
            <a:r>
              <a:rPr lang="en-US" altLang="en-US" dirty="0" smtClean="0">
                <a:solidFill>
                  <a:srgbClr val="000000"/>
                </a:solidFill>
              </a:rPr>
              <a:t>In most cases, you can avoid using logical negation by expressing the condition differently with an appropriate relational operator.</a:t>
            </a:r>
          </a:p>
          <a:p>
            <a:pPr eaLnBrk="1" hangingPunct="1">
              <a:lnSpc>
                <a:spcPct val="90000"/>
              </a:lnSpc>
            </a:pPr>
            <a:r>
              <a:rPr lang="en-US" altLang="en-US" dirty="0" smtClean="0">
                <a:solidFill>
                  <a:srgbClr val="000000"/>
                </a:solidFill>
              </a:rPr>
              <a:t>For example, the preceding statement may also be written as follows:</a:t>
            </a:r>
          </a:p>
          <a:p>
            <a:pPr lvl="2" eaLnBrk="1" hangingPunct="1">
              <a:lnSpc>
                <a:spcPct val="90000"/>
              </a:lnSpc>
              <a:buFont typeface="Wingdings 2" panose="05020102010507070707" pitchFamily="18" charset="2"/>
              <a:buNone/>
            </a:pP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(grade != </a:t>
            </a:r>
            <a:r>
              <a:rPr lang="en-US" altLang="en-US" b="1" dirty="0" err="1" smtClean="0">
                <a:solidFill>
                  <a:srgbClr val="000000"/>
                </a:solidFill>
                <a:latin typeface="Consolas" panose="020B0609020204030204" pitchFamily="49" charset="0"/>
              </a:rPr>
              <a:t>sentinelValue</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printf</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"The next grade is %f\n"</a:t>
            </a:r>
            <a:r>
              <a:rPr lang="en-US" altLang="en-US" b="1" dirty="0" smtClean="0">
                <a:solidFill>
                  <a:srgbClr val="000000"/>
                </a:solidFill>
                <a:latin typeface="Consolas" panose="020B0609020204030204" pitchFamily="49" charset="0"/>
              </a:rPr>
              <a:t>, grade);</a:t>
            </a:r>
          </a:p>
        </p:txBody>
      </p:sp>
    </p:spTree>
    <p:extLst>
      <p:ext uri="{BB962C8B-B14F-4D97-AF65-F5344CB8AC3E}">
        <p14:creationId xmlns:p14="http://schemas.microsoft.com/office/powerpoint/2010/main" val="351477567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rPr>
              <a:t>Summary of Operator Precedence and Associativity</a:t>
            </a:r>
          </a:p>
          <a:p>
            <a:pPr eaLnBrk="1" hangingPunct="1">
              <a:lnSpc>
                <a:spcPct val="90000"/>
              </a:lnSpc>
              <a:defRPr/>
            </a:pPr>
            <a:r>
              <a:rPr lang="en-US" dirty="0" smtClean="0">
                <a:solidFill>
                  <a:srgbClr val="000000"/>
                </a:solidFill>
              </a:rPr>
              <a:t>Figure 4.16 shows the precedence and associativity of the operators introduced to this point.</a:t>
            </a:r>
          </a:p>
          <a:p>
            <a:pPr eaLnBrk="1" hangingPunct="1">
              <a:lnSpc>
                <a:spcPct val="90000"/>
              </a:lnSpc>
              <a:defRPr/>
            </a:pPr>
            <a:r>
              <a:rPr lang="en-US" dirty="0" smtClean="0">
                <a:solidFill>
                  <a:srgbClr val="000000"/>
                </a:solidFill>
              </a:rPr>
              <a:t>The operators are shown from top to bottom in decreasing order of precedence.</a:t>
            </a:r>
          </a:p>
        </p:txBody>
      </p:sp>
    </p:spTree>
    <p:extLst>
      <p:ext uri="{BB962C8B-B14F-4D97-AF65-F5344CB8AC3E}">
        <p14:creationId xmlns:p14="http://schemas.microsoft.com/office/powerpoint/2010/main" val="29568781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91450" cy="6020222"/>
          </a:xfrm>
          <a:prstGeom prst="rect">
            <a:avLst/>
          </a:prstGeom>
          <a:noFill/>
          <a:ln>
            <a:noFill/>
          </a:ln>
        </p:spPr>
      </p:pic>
    </p:spTree>
    <p:extLst>
      <p:ext uri="{BB962C8B-B14F-4D97-AF65-F5344CB8AC3E}">
        <p14:creationId xmlns:p14="http://schemas.microsoft.com/office/powerpoint/2010/main" val="1435844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3" name="Text Placeholder 2"/>
          <p:cNvSpPr>
            <a:spLocks noGrp="1"/>
          </p:cNvSpPr>
          <p:nvPr>
            <p:ph type="body" idx="1"/>
          </p:nvPr>
        </p:nvSpPr>
        <p:spPr/>
        <p:txBody>
          <a:bodyPr>
            <a:normAutofit fontScale="85000" lnSpcReduction="2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rPr>
              <a:t>The </a:t>
            </a:r>
            <a:r>
              <a:rPr lang="en-US" b="1" i="1" dirty="0" smtClean="0">
                <a:solidFill>
                  <a:srgbClr val="000000"/>
                </a:solidFill>
                <a:latin typeface="Consolas" panose="020B0609020204030204" pitchFamily="49" charset="0"/>
              </a:rPr>
              <a:t>_</a:t>
            </a:r>
            <a:r>
              <a:rPr lang="en-US" b="1" i="1" dirty="0" err="1" smtClean="0">
                <a:solidFill>
                  <a:srgbClr val="000000"/>
                </a:solidFill>
                <a:latin typeface="Consolas" panose="020B0609020204030204" pitchFamily="49" charset="0"/>
              </a:rPr>
              <a:t>Bool</a:t>
            </a:r>
            <a:r>
              <a:rPr lang="en-US" b="1" i="1" dirty="0" smtClean="0">
                <a:solidFill>
                  <a:srgbClr val="000000"/>
                </a:solidFill>
              </a:rPr>
              <a:t> Data Type</a:t>
            </a:r>
          </a:p>
          <a:p>
            <a:pPr eaLnBrk="1" hangingPunct="1">
              <a:lnSpc>
                <a:spcPct val="90000"/>
              </a:lnSpc>
              <a:defRPr/>
            </a:pPr>
            <a:r>
              <a:rPr lang="en-US" dirty="0" smtClean="0">
                <a:solidFill>
                  <a:srgbClr val="000000"/>
                </a:solidFill>
              </a:rPr>
              <a:t>The C standard includes a </a:t>
            </a:r>
            <a:r>
              <a:rPr lang="en-US" dirty="0" err="1" smtClean="0">
                <a:solidFill>
                  <a:srgbClr val="0000FF"/>
                </a:solidFill>
              </a:rPr>
              <a:t>boolean</a:t>
            </a:r>
            <a:r>
              <a:rPr lang="en-US" dirty="0" smtClean="0">
                <a:solidFill>
                  <a:srgbClr val="0000FF"/>
                </a:solidFill>
              </a:rPr>
              <a:t> type</a:t>
            </a:r>
            <a:r>
              <a:rPr lang="en-US" dirty="0" smtClean="0">
                <a:solidFill>
                  <a:srgbClr val="000000"/>
                </a:solidFill>
              </a:rPr>
              <a:t>—represented by the keyword </a:t>
            </a:r>
            <a:r>
              <a:rPr lang="en-US" dirty="0" smtClean="0">
                <a:solidFill>
                  <a:srgbClr val="0000FF"/>
                </a:solidFill>
                <a:latin typeface="Consolas" panose="020B0609020204030204" pitchFamily="49" charset="0"/>
              </a:rPr>
              <a:t>_</a:t>
            </a:r>
            <a:r>
              <a:rPr lang="en-US" dirty="0" err="1" smtClean="0">
                <a:solidFill>
                  <a:srgbClr val="0000FF"/>
                </a:solidFill>
                <a:latin typeface="Consolas" panose="020B0609020204030204" pitchFamily="49" charset="0"/>
              </a:rPr>
              <a:t>Bool</a:t>
            </a:r>
            <a:r>
              <a:rPr lang="en-US" dirty="0" smtClean="0">
                <a:solidFill>
                  <a:srgbClr val="000000"/>
                </a:solidFill>
              </a:rPr>
              <a:t>—which can hold only the values 0 or 1. </a:t>
            </a:r>
          </a:p>
          <a:p>
            <a:pPr eaLnBrk="1" hangingPunct="1">
              <a:lnSpc>
                <a:spcPct val="90000"/>
              </a:lnSpc>
              <a:defRPr/>
            </a:pPr>
            <a:r>
              <a:rPr lang="en-US" dirty="0" smtClean="0">
                <a:solidFill>
                  <a:srgbClr val="000000"/>
                </a:solidFill>
              </a:rPr>
              <a:t>Recall C’s convention of using zero and nonzero values to represent false and true—the value 0 in a condition evaluates to false, while any nonzero value  evaluates to true. </a:t>
            </a:r>
          </a:p>
          <a:p>
            <a:pPr eaLnBrk="1" hangingPunct="1">
              <a:lnSpc>
                <a:spcPct val="90000"/>
              </a:lnSpc>
              <a:defRPr/>
            </a:pPr>
            <a:r>
              <a:rPr lang="en-US" dirty="0" smtClean="0">
                <a:solidFill>
                  <a:srgbClr val="000000"/>
                </a:solidFill>
              </a:rPr>
              <a:t>Assigning any non-zero value to a </a:t>
            </a:r>
            <a:r>
              <a:rPr lang="en-US" sz="2600" dirty="0" smtClean="0">
                <a:solidFill>
                  <a:srgbClr val="000000"/>
                </a:solidFill>
                <a:latin typeface="Consolas" panose="020B0609020204030204" pitchFamily="49" charset="0"/>
              </a:rPr>
              <a:t>_</a:t>
            </a:r>
            <a:r>
              <a:rPr lang="en-US" sz="2600" dirty="0" err="1" smtClean="0">
                <a:solidFill>
                  <a:srgbClr val="000000"/>
                </a:solidFill>
                <a:latin typeface="Consolas" panose="020B0609020204030204" pitchFamily="49" charset="0"/>
              </a:rPr>
              <a:t>Bool</a:t>
            </a:r>
            <a:r>
              <a:rPr lang="en-US" dirty="0" smtClean="0">
                <a:solidFill>
                  <a:srgbClr val="000000"/>
                </a:solidFill>
              </a:rPr>
              <a:t> sets it to 1. </a:t>
            </a:r>
          </a:p>
          <a:p>
            <a:pPr eaLnBrk="1" hangingPunct="1">
              <a:lnSpc>
                <a:spcPct val="90000"/>
              </a:lnSpc>
              <a:defRPr/>
            </a:pPr>
            <a:r>
              <a:rPr lang="en-US" dirty="0" smtClean="0">
                <a:solidFill>
                  <a:srgbClr val="000000"/>
                </a:solidFill>
              </a:rPr>
              <a:t>The standard also includes the </a:t>
            </a:r>
            <a:r>
              <a:rPr lang="en-US" sz="2600" dirty="0" smtClean="0">
                <a:solidFill>
                  <a:srgbClr val="0000FF"/>
                </a:solidFill>
                <a:latin typeface="Consolas" panose="020B0609020204030204" pitchFamily="49" charset="0"/>
              </a:rPr>
              <a:t>&lt;</a:t>
            </a:r>
            <a:r>
              <a:rPr lang="en-US" sz="2600" dirty="0" err="1" smtClean="0">
                <a:solidFill>
                  <a:srgbClr val="0000FF"/>
                </a:solidFill>
                <a:latin typeface="Consolas" panose="020B0609020204030204" pitchFamily="49" charset="0"/>
              </a:rPr>
              <a:t>stdbool.h</a:t>
            </a:r>
            <a:r>
              <a:rPr lang="en-US" sz="2600" dirty="0" smtClean="0">
                <a:solidFill>
                  <a:srgbClr val="0000FF"/>
                </a:solidFill>
                <a:latin typeface="Consolas" panose="020B0609020204030204" pitchFamily="49" charset="0"/>
              </a:rPr>
              <a:t>&gt;</a:t>
            </a:r>
            <a:r>
              <a:rPr lang="en-US" dirty="0" smtClean="0">
                <a:solidFill>
                  <a:srgbClr val="000000"/>
                </a:solidFill>
              </a:rPr>
              <a:t> header, which defines </a:t>
            </a:r>
            <a:r>
              <a:rPr lang="en-US" sz="2600" dirty="0" err="1" smtClean="0">
                <a:solidFill>
                  <a:srgbClr val="0000FF"/>
                </a:solidFill>
                <a:latin typeface="Consolas" panose="020B0609020204030204" pitchFamily="49" charset="0"/>
              </a:rPr>
              <a:t>bool</a:t>
            </a:r>
            <a:r>
              <a:rPr lang="en-US" dirty="0" smtClean="0">
                <a:solidFill>
                  <a:srgbClr val="000000"/>
                </a:solidFill>
              </a:rPr>
              <a:t> as a shorthand for the type </a:t>
            </a:r>
            <a:r>
              <a:rPr lang="en-US" sz="2600" dirty="0" smtClean="0">
                <a:solidFill>
                  <a:srgbClr val="000000"/>
                </a:solidFill>
                <a:latin typeface="Consolas" panose="020B0609020204030204" pitchFamily="49" charset="0"/>
              </a:rPr>
              <a:t>_</a:t>
            </a:r>
            <a:r>
              <a:rPr lang="en-US" sz="2600" dirty="0" err="1" smtClean="0">
                <a:solidFill>
                  <a:srgbClr val="000000"/>
                </a:solidFill>
                <a:latin typeface="Consolas" panose="020B0609020204030204" pitchFamily="49" charset="0"/>
              </a:rPr>
              <a:t>Bool</a:t>
            </a:r>
            <a:r>
              <a:rPr lang="en-US" dirty="0" smtClean="0">
                <a:solidFill>
                  <a:srgbClr val="000000"/>
                </a:solidFill>
              </a:rPr>
              <a:t>, and true and false as named representations of 1 and 0, respectively. </a:t>
            </a:r>
          </a:p>
        </p:txBody>
      </p:sp>
    </p:spTree>
    <p:extLst>
      <p:ext uri="{BB962C8B-B14F-4D97-AF65-F5344CB8AC3E}">
        <p14:creationId xmlns:p14="http://schemas.microsoft.com/office/powerpoint/2010/main" val="206764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4.3  </a:t>
            </a:r>
            <a:r>
              <a:rPr lang="en-US" dirty="0" smtClean="0">
                <a:solidFill>
                  <a:srgbClr val="3380E6"/>
                </a:solidFill>
                <a:latin typeface="Arial"/>
              </a:rPr>
              <a:t>Counter-Controlled Iteration (Cont.)</a:t>
            </a:r>
          </a:p>
        </p:txBody>
      </p:sp>
      <p:sp>
        <p:nvSpPr>
          <p:cNvPr id="22531"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rPr>
              <a:t>The loop-continuation condition in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tests whether the value of the control variable is less than or equal to </a:t>
            </a:r>
            <a:r>
              <a:rPr lang="en-US" altLang="en-US" dirty="0" smtClean="0">
                <a:solidFill>
                  <a:srgbClr val="000000"/>
                </a:solidFill>
                <a:latin typeface="Consolas" panose="020B0609020204030204" pitchFamily="49" charset="0"/>
              </a:rPr>
              <a:t>10</a:t>
            </a:r>
            <a:r>
              <a:rPr lang="en-US" altLang="en-US" dirty="0" smtClean="0">
                <a:solidFill>
                  <a:srgbClr val="000000"/>
                </a:solidFill>
              </a:rPr>
              <a:t> (the last value for which the condition is true).</a:t>
            </a:r>
          </a:p>
          <a:p>
            <a:pPr eaLnBrk="1" hangingPunct="1"/>
            <a:r>
              <a:rPr lang="en-US" altLang="en-US" dirty="0" smtClean="0">
                <a:solidFill>
                  <a:srgbClr val="000000"/>
                </a:solidFill>
              </a:rPr>
              <a:t>The body of this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is performed even when the control variable is </a:t>
            </a:r>
            <a:r>
              <a:rPr lang="en-US" altLang="en-US" dirty="0" smtClean="0">
                <a:solidFill>
                  <a:srgbClr val="000000"/>
                </a:solidFill>
                <a:latin typeface="Consolas" panose="020B0609020204030204" pitchFamily="49" charset="0"/>
              </a:rPr>
              <a:t>10</a:t>
            </a:r>
            <a:r>
              <a:rPr lang="en-US" altLang="en-US" dirty="0" smtClean="0">
                <a:solidFill>
                  <a:srgbClr val="000000"/>
                </a:solidFill>
              </a:rPr>
              <a:t>.</a:t>
            </a:r>
          </a:p>
          <a:p>
            <a:pPr eaLnBrk="1" hangingPunct="1"/>
            <a:r>
              <a:rPr lang="en-US" altLang="en-US" dirty="0" smtClean="0">
                <a:solidFill>
                  <a:srgbClr val="000000"/>
                </a:solidFill>
              </a:rPr>
              <a:t>The loop terminates when the control variable exceeds </a:t>
            </a:r>
            <a:r>
              <a:rPr lang="en-US" altLang="en-US" dirty="0" smtClean="0">
                <a:solidFill>
                  <a:srgbClr val="000000"/>
                </a:solidFill>
                <a:latin typeface="Consolas" panose="020B0609020204030204" pitchFamily="49" charset="0"/>
              </a:rPr>
              <a:t>10</a:t>
            </a:r>
            <a:r>
              <a:rPr lang="en-US" altLang="en-US" dirty="0" smtClean="0">
                <a:solidFill>
                  <a:srgbClr val="000000"/>
                </a:solidFill>
              </a:rPr>
              <a:t> (i.e.,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becomes </a:t>
            </a:r>
            <a:r>
              <a:rPr lang="en-US" altLang="en-US" dirty="0" smtClean="0">
                <a:solidFill>
                  <a:srgbClr val="000000"/>
                </a:solidFill>
                <a:latin typeface="Consolas" panose="020B0609020204030204" pitchFamily="49" charset="0"/>
              </a:rPr>
              <a:t>11</a:t>
            </a:r>
            <a:r>
              <a:rPr lang="en-US" altLang="en-US" dirty="0" smtClean="0">
                <a:solidFill>
                  <a:srgbClr val="000000"/>
                </a:solidFill>
              </a:rPr>
              <a:t>).</a:t>
            </a:r>
          </a:p>
        </p:txBody>
      </p:sp>
    </p:spTree>
    <p:extLst>
      <p:ext uri="{BB962C8B-B14F-4D97-AF65-F5344CB8AC3E}">
        <p14:creationId xmlns:p14="http://schemas.microsoft.com/office/powerpoint/2010/main" val="31992896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4.10  </a:t>
            </a:r>
            <a:r>
              <a:rPr lang="en-US" smtClean="0">
                <a:solidFill>
                  <a:srgbClr val="3380E6"/>
                </a:solidFill>
                <a:latin typeface="Arial"/>
              </a:rPr>
              <a:t>Logical Operators (Cont.)</a:t>
            </a:r>
          </a:p>
        </p:txBody>
      </p:sp>
      <p:sp>
        <p:nvSpPr>
          <p:cNvPr id="136195" name="Text Placeholder 2"/>
          <p:cNvSpPr>
            <a:spLocks noGrp="1"/>
          </p:cNvSpPr>
          <p:nvPr>
            <p:ph type="body" idx="1"/>
          </p:nvPr>
        </p:nvSpPr>
        <p:spPr/>
        <p:txBody>
          <a:bodyPr/>
          <a:lstStyle/>
          <a:p>
            <a:pPr eaLnBrk="1" hangingPunct="1">
              <a:lnSpc>
                <a:spcPct val="90000"/>
              </a:lnSpc>
            </a:pPr>
            <a:r>
              <a:rPr lang="en-US" altLang="en-US" dirty="0" smtClean="0">
                <a:solidFill>
                  <a:srgbClr val="000000"/>
                </a:solidFill>
              </a:rPr>
              <a:t>At preprocessor time, </a:t>
            </a:r>
            <a:r>
              <a:rPr lang="en-US" altLang="en-US" dirty="0" err="1" smtClean="0">
                <a:solidFill>
                  <a:srgbClr val="000000"/>
                </a:solidFill>
                <a:latin typeface="Consolas" panose="020B0609020204030204" pitchFamily="49" charset="0"/>
              </a:rPr>
              <a:t>bool</a:t>
            </a:r>
            <a:r>
              <a:rPr lang="en-US" altLang="en-US" dirty="0" smtClean="0">
                <a:solidFill>
                  <a:srgbClr val="000000"/>
                </a:solidFill>
              </a:rPr>
              <a:t>, </a:t>
            </a:r>
            <a:r>
              <a:rPr lang="en-US" altLang="en-US" dirty="0" smtClean="0">
                <a:solidFill>
                  <a:srgbClr val="000000"/>
                </a:solidFill>
                <a:latin typeface="Consolas" panose="020B0609020204030204" pitchFamily="49" charset="0"/>
              </a:rPr>
              <a:t>true</a:t>
            </a:r>
            <a:r>
              <a:rPr lang="en-US" altLang="en-US" dirty="0" smtClean="0">
                <a:solidFill>
                  <a:srgbClr val="000000"/>
                </a:solidFill>
              </a:rPr>
              <a:t> and </a:t>
            </a:r>
            <a:r>
              <a:rPr lang="en-US" altLang="en-US" dirty="0" smtClean="0">
                <a:solidFill>
                  <a:srgbClr val="000000"/>
                </a:solidFill>
                <a:latin typeface="Consolas" panose="020B0609020204030204" pitchFamily="49" charset="0"/>
              </a:rPr>
              <a:t>false</a:t>
            </a:r>
            <a:r>
              <a:rPr lang="en-US" altLang="en-US" dirty="0" smtClean="0">
                <a:solidFill>
                  <a:srgbClr val="000000"/>
                </a:solidFill>
              </a:rPr>
              <a:t> are replaced with </a:t>
            </a:r>
            <a:r>
              <a:rPr lang="en-US" altLang="en-US" dirty="0" smtClean="0">
                <a:solidFill>
                  <a:srgbClr val="000000"/>
                </a:solidFill>
                <a:latin typeface="Consolas" panose="020B0609020204030204" pitchFamily="49" charset="0"/>
              </a:rPr>
              <a:t>_</a:t>
            </a:r>
            <a:r>
              <a:rPr lang="en-US" altLang="en-US" dirty="0" err="1" smtClean="0">
                <a:solidFill>
                  <a:srgbClr val="000000"/>
                </a:solidFill>
                <a:latin typeface="Consolas" panose="020B0609020204030204" pitchFamily="49" charset="0"/>
              </a:rPr>
              <a:t>Bool</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p>
          <a:p>
            <a:pPr eaLnBrk="1" hangingPunct="1">
              <a:lnSpc>
                <a:spcPct val="90000"/>
              </a:lnSpc>
            </a:pPr>
            <a:r>
              <a:rPr lang="en-US" altLang="en-US" dirty="0" smtClean="0">
                <a:solidFill>
                  <a:srgbClr val="000000"/>
                </a:solidFill>
              </a:rPr>
              <a:t>Section F.8 presents an example that uses </a:t>
            </a:r>
            <a:r>
              <a:rPr lang="en-US" altLang="en-US" dirty="0" err="1" smtClean="0">
                <a:solidFill>
                  <a:srgbClr val="000000"/>
                </a:solidFill>
                <a:latin typeface="Consolas" panose="020B0609020204030204" pitchFamily="49" charset="0"/>
              </a:rPr>
              <a:t>bool</a:t>
            </a:r>
            <a:r>
              <a:rPr lang="en-US" altLang="en-US" dirty="0" smtClean="0">
                <a:solidFill>
                  <a:srgbClr val="000000"/>
                </a:solidFill>
              </a:rPr>
              <a:t>, </a:t>
            </a:r>
            <a:r>
              <a:rPr lang="en-US" altLang="en-US" dirty="0" smtClean="0">
                <a:solidFill>
                  <a:srgbClr val="000000"/>
                </a:solidFill>
                <a:latin typeface="Consolas" panose="020B0609020204030204" pitchFamily="49" charset="0"/>
              </a:rPr>
              <a:t>true</a:t>
            </a:r>
            <a:r>
              <a:rPr lang="en-US" altLang="en-US" dirty="0" smtClean="0">
                <a:solidFill>
                  <a:srgbClr val="000000"/>
                </a:solidFill>
              </a:rPr>
              <a:t> and </a:t>
            </a:r>
            <a:r>
              <a:rPr lang="en-US" altLang="en-US" dirty="0" smtClean="0">
                <a:solidFill>
                  <a:srgbClr val="000000"/>
                </a:solidFill>
                <a:latin typeface="Consolas" panose="020B0609020204030204" pitchFamily="49" charset="0"/>
              </a:rPr>
              <a:t>false</a:t>
            </a:r>
            <a:r>
              <a:rPr lang="en-US" altLang="en-US" dirty="0" smtClean="0">
                <a:solidFill>
                  <a:srgbClr val="000000"/>
                </a:solidFill>
              </a:rPr>
              <a:t>. </a:t>
            </a:r>
          </a:p>
          <a:p>
            <a:pPr eaLnBrk="1" hangingPunct="1">
              <a:lnSpc>
                <a:spcPct val="90000"/>
              </a:lnSpc>
            </a:pPr>
            <a:r>
              <a:rPr lang="en-US" altLang="en-US" dirty="0" smtClean="0">
                <a:solidFill>
                  <a:srgbClr val="000000"/>
                </a:solidFill>
              </a:rPr>
              <a:t>The example uses a programmer-defined function, a concept we introduce in Chapter 5. </a:t>
            </a:r>
          </a:p>
          <a:p>
            <a:pPr eaLnBrk="1" hangingPunct="1">
              <a:lnSpc>
                <a:spcPct val="90000"/>
              </a:lnSpc>
            </a:pPr>
            <a:r>
              <a:rPr lang="en-US" altLang="en-US" dirty="0" smtClean="0">
                <a:solidFill>
                  <a:srgbClr val="000000"/>
                </a:solidFill>
              </a:rPr>
              <a:t>Microsoft Visual C++ does not implement the </a:t>
            </a:r>
            <a:r>
              <a:rPr lang="en-US" altLang="en-US" dirty="0" smtClean="0">
                <a:solidFill>
                  <a:srgbClr val="000000"/>
                </a:solidFill>
                <a:latin typeface="Consolas" panose="020B0609020204030204" pitchFamily="49" charset="0"/>
              </a:rPr>
              <a:t>_</a:t>
            </a:r>
            <a:r>
              <a:rPr lang="en-US" altLang="en-US" dirty="0" err="1" smtClean="0">
                <a:solidFill>
                  <a:srgbClr val="000000"/>
                </a:solidFill>
                <a:latin typeface="Consolas" panose="020B0609020204030204" pitchFamily="49" charset="0"/>
              </a:rPr>
              <a:t>Bool</a:t>
            </a:r>
            <a:r>
              <a:rPr lang="en-US" altLang="en-US" dirty="0" smtClean="0">
                <a:solidFill>
                  <a:srgbClr val="000000"/>
                </a:solidFill>
                <a:latin typeface="Consolas" panose="020B0609020204030204" pitchFamily="49" charset="0"/>
              </a:rPr>
              <a:t> </a:t>
            </a:r>
            <a:r>
              <a:rPr lang="en-US" altLang="en-US" dirty="0" smtClean="0">
                <a:solidFill>
                  <a:srgbClr val="000000"/>
                </a:solidFill>
              </a:rPr>
              <a:t>data type.</a:t>
            </a:r>
          </a:p>
        </p:txBody>
      </p:sp>
    </p:spTree>
    <p:extLst>
      <p:ext uri="{BB962C8B-B14F-4D97-AF65-F5344CB8AC3E}">
        <p14:creationId xmlns:p14="http://schemas.microsoft.com/office/powerpoint/2010/main" val="11075553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a:t>
            </a:r>
          </a:p>
        </p:txBody>
      </p:sp>
      <p:sp>
        <p:nvSpPr>
          <p:cNvPr id="137219" name="Text Placeholder 2"/>
          <p:cNvSpPr>
            <a:spLocks noGrp="1"/>
          </p:cNvSpPr>
          <p:nvPr>
            <p:ph type="body" idx="1"/>
          </p:nvPr>
        </p:nvSpPr>
        <p:spPr/>
        <p:txBody>
          <a:bodyPr>
            <a:normAutofit/>
          </a:bodyPr>
          <a:lstStyle/>
          <a:p>
            <a:pPr eaLnBrk="1" hangingPunct="1">
              <a:lnSpc>
                <a:spcPct val="90000"/>
              </a:lnSpc>
            </a:pPr>
            <a:r>
              <a:rPr lang="en-US" altLang="en-US" sz="2700" dirty="0" smtClean="0">
                <a:solidFill>
                  <a:srgbClr val="000000"/>
                </a:solidFill>
              </a:rPr>
              <a:t>There’s one type of error that C programmers, no matter how experienced, tend to make so frequently that we felt it was worth a separate section.</a:t>
            </a:r>
          </a:p>
          <a:p>
            <a:pPr eaLnBrk="1" hangingPunct="1">
              <a:lnSpc>
                <a:spcPct val="90000"/>
              </a:lnSpc>
            </a:pPr>
            <a:r>
              <a:rPr lang="en-US" altLang="en-US" sz="2700" dirty="0" smtClean="0">
                <a:solidFill>
                  <a:srgbClr val="000000"/>
                </a:solidFill>
              </a:rPr>
              <a:t>That error is accidentally swapping the operators </a:t>
            </a:r>
            <a:r>
              <a:rPr lang="en-US" altLang="en-US" sz="2700" dirty="0" smtClean="0">
                <a:solidFill>
                  <a:srgbClr val="000000"/>
                </a:solidFill>
                <a:latin typeface="Consolas" panose="020B0609020204030204" pitchFamily="49" charset="0"/>
              </a:rPr>
              <a:t>==</a:t>
            </a:r>
            <a:r>
              <a:rPr lang="en-US" altLang="en-US" sz="2700" dirty="0" smtClean="0">
                <a:solidFill>
                  <a:srgbClr val="000000"/>
                </a:solidFill>
              </a:rPr>
              <a:t> (equality) and </a:t>
            </a:r>
            <a:r>
              <a:rPr lang="en-US" altLang="en-US" sz="2700" dirty="0" smtClean="0">
                <a:solidFill>
                  <a:srgbClr val="000000"/>
                </a:solidFill>
                <a:latin typeface="Consolas" panose="020B0609020204030204" pitchFamily="49" charset="0"/>
              </a:rPr>
              <a:t>=</a:t>
            </a:r>
            <a:r>
              <a:rPr lang="en-US" altLang="en-US" sz="2700" dirty="0" smtClean="0">
                <a:solidFill>
                  <a:srgbClr val="000000"/>
                </a:solidFill>
              </a:rPr>
              <a:t> (assignment).</a:t>
            </a:r>
          </a:p>
          <a:p>
            <a:pPr eaLnBrk="1" hangingPunct="1">
              <a:lnSpc>
                <a:spcPct val="90000"/>
              </a:lnSpc>
            </a:pPr>
            <a:r>
              <a:rPr lang="en-US" altLang="en-US" sz="2700" dirty="0" smtClean="0">
                <a:solidFill>
                  <a:srgbClr val="000000"/>
                </a:solidFill>
              </a:rPr>
              <a:t>What makes these swaps so damaging is the fact that they do not ordinarily cause </a:t>
            </a:r>
            <a:r>
              <a:rPr lang="en-US" altLang="en-US" sz="2700" i="1" dirty="0" smtClean="0">
                <a:solidFill>
                  <a:srgbClr val="000000"/>
                </a:solidFill>
              </a:rPr>
              <a:t>compilation errors</a:t>
            </a:r>
            <a:r>
              <a:rPr lang="en-US" altLang="en-US" sz="2700" dirty="0" smtClean="0">
                <a:solidFill>
                  <a:srgbClr val="000000"/>
                </a:solidFill>
              </a:rPr>
              <a:t>.</a:t>
            </a:r>
          </a:p>
          <a:p>
            <a:pPr eaLnBrk="1" hangingPunct="1">
              <a:lnSpc>
                <a:spcPct val="90000"/>
              </a:lnSpc>
            </a:pPr>
            <a:r>
              <a:rPr lang="en-US" altLang="en-US" sz="2700" dirty="0" smtClean="0">
                <a:solidFill>
                  <a:srgbClr val="000000"/>
                </a:solidFill>
              </a:rPr>
              <a:t>Rather, statements with these errors ordinarily compile correctly, allowing programs to run to completion while likely generating incorrect results through </a:t>
            </a:r>
            <a:r>
              <a:rPr lang="en-US" altLang="en-US" sz="2700" i="1" dirty="0" smtClean="0">
                <a:solidFill>
                  <a:srgbClr val="000000"/>
                </a:solidFill>
              </a:rPr>
              <a:t>runtime logic errors</a:t>
            </a:r>
            <a:r>
              <a:rPr lang="en-US" altLang="en-US" sz="2700" dirty="0" smtClean="0">
                <a:solidFill>
                  <a:srgbClr val="000000"/>
                </a:solidFill>
              </a:rPr>
              <a:t>.</a:t>
            </a:r>
          </a:p>
        </p:txBody>
      </p:sp>
    </p:spTree>
    <p:extLst>
      <p:ext uri="{BB962C8B-B14F-4D97-AF65-F5344CB8AC3E}">
        <p14:creationId xmlns:p14="http://schemas.microsoft.com/office/powerpoint/2010/main" val="10895771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3824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Two aspects of C cause these problems.</a:t>
            </a:r>
          </a:p>
          <a:p>
            <a:pPr eaLnBrk="1" hangingPunct="1"/>
            <a:r>
              <a:rPr lang="en-US" altLang="en-US" dirty="0" smtClean="0">
                <a:solidFill>
                  <a:srgbClr val="000000"/>
                </a:solidFill>
              </a:rPr>
              <a:t>One is that any expression in C that produces a value can be used in the decision portion of any control statement.</a:t>
            </a:r>
          </a:p>
          <a:p>
            <a:pPr eaLnBrk="1" hangingPunct="1"/>
            <a:r>
              <a:rPr lang="en-US" altLang="en-US" dirty="0" smtClean="0">
                <a:solidFill>
                  <a:srgbClr val="000000"/>
                </a:solidFill>
              </a:rPr>
              <a:t>If the value is 0, it’s treated as false, and if the value is nonzero, it’s treated as true.</a:t>
            </a:r>
          </a:p>
          <a:p>
            <a:pPr eaLnBrk="1" hangingPunct="1"/>
            <a:r>
              <a:rPr lang="en-US" altLang="en-US" dirty="0" smtClean="0">
                <a:solidFill>
                  <a:srgbClr val="000000"/>
                </a:solidFill>
              </a:rPr>
              <a:t>The second is that assignments in C produce a value, namely the value that’s assigned to the variable on the left side of the assignment operator.</a:t>
            </a:r>
          </a:p>
        </p:txBody>
      </p:sp>
    </p:spTree>
    <p:extLst>
      <p:ext uri="{BB962C8B-B14F-4D97-AF65-F5344CB8AC3E}">
        <p14:creationId xmlns:p14="http://schemas.microsoft.com/office/powerpoint/2010/main" val="17094555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3926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For example, suppose we intend to write</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	if</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payCode</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printf</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“%s“</a:t>
            </a:r>
            <a:r>
              <a:rPr lang="en-US" altLang="en-US" b="1" dirty="0" smtClean="0">
                <a:latin typeface="Consolas" panose="020B0609020204030204" pitchFamily="49" charset="0"/>
              </a:rPr>
              <a:t>,</a:t>
            </a:r>
            <a:r>
              <a:rPr lang="en-US" altLang="en-US" b="1" dirty="0" smtClean="0">
                <a:solidFill>
                  <a:srgbClr val="128AFF"/>
                </a:solidFill>
                <a:latin typeface="Consolas" panose="020B0609020204030204" pitchFamily="49" charset="0"/>
              </a:rPr>
              <a:t> "You get a bonus!"</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but we accidentally write</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	if</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payCode</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printf</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“%s“</a:t>
            </a:r>
            <a:r>
              <a:rPr lang="en-US" altLang="en-US" b="1" dirty="0" smtClean="0">
                <a:latin typeface="Consolas" panose="020B0609020204030204" pitchFamily="49" charset="0"/>
              </a:rPr>
              <a:t>,</a:t>
            </a:r>
            <a:r>
              <a:rPr lang="en-US" altLang="en-US" b="1" dirty="0" smtClean="0">
                <a:solidFill>
                  <a:srgbClr val="128AFF"/>
                </a:solidFill>
                <a:latin typeface="Consolas" panose="020B0609020204030204" pitchFamily="49" charset="0"/>
              </a:rPr>
              <a:t> "You get a bonus!"</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The first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properly awards a bonus to the person whose </a:t>
            </a:r>
            <a:r>
              <a:rPr lang="en-US" altLang="en-US" dirty="0" err="1" smtClean="0">
                <a:solidFill>
                  <a:srgbClr val="000000"/>
                </a:solidFill>
              </a:rPr>
              <a:t>paycode</a:t>
            </a:r>
            <a:r>
              <a:rPr lang="en-US" altLang="en-US" dirty="0" smtClean="0">
                <a:solidFill>
                  <a:srgbClr val="000000"/>
                </a:solidFill>
              </a:rPr>
              <a:t> is equal to 4.</a:t>
            </a:r>
          </a:p>
          <a:p>
            <a:pPr eaLnBrk="1" hangingPunct="1"/>
            <a:r>
              <a:rPr lang="en-US" altLang="en-US" dirty="0" smtClean="0">
                <a:solidFill>
                  <a:srgbClr val="000000"/>
                </a:solidFill>
              </a:rPr>
              <a:t>The second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statement—the one with the error—evaluates the assignment expression in the </a:t>
            </a:r>
            <a:r>
              <a:rPr lang="en-US" altLang="en-US" dirty="0" smtClean="0">
                <a:solidFill>
                  <a:srgbClr val="000000"/>
                </a:solidFill>
                <a:latin typeface="Consolas" panose="020B0609020204030204" pitchFamily="49" charset="0"/>
              </a:rPr>
              <a:t>if</a:t>
            </a:r>
            <a:r>
              <a:rPr lang="en-US" altLang="en-US" dirty="0" smtClean="0">
                <a:solidFill>
                  <a:srgbClr val="000000"/>
                </a:solidFill>
              </a:rPr>
              <a:t> condition.</a:t>
            </a:r>
          </a:p>
        </p:txBody>
      </p:sp>
    </p:spTree>
    <p:extLst>
      <p:ext uri="{BB962C8B-B14F-4D97-AF65-F5344CB8AC3E}">
        <p14:creationId xmlns:p14="http://schemas.microsoft.com/office/powerpoint/2010/main" val="2463312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40291" name="Text Placeholder 2"/>
          <p:cNvSpPr>
            <a:spLocks noGrp="1"/>
          </p:cNvSpPr>
          <p:nvPr>
            <p:ph type="body" idx="1"/>
          </p:nvPr>
        </p:nvSpPr>
        <p:spPr/>
        <p:txBody>
          <a:bodyPr/>
          <a:lstStyle/>
          <a:p>
            <a:pPr eaLnBrk="1" hangingPunct="1"/>
            <a:r>
              <a:rPr lang="en-US" altLang="en-US" dirty="0" smtClean="0">
                <a:solidFill>
                  <a:srgbClr val="000000"/>
                </a:solidFill>
              </a:rPr>
              <a:t>This expression is a simple assignment whose value is the constant 4.</a:t>
            </a:r>
          </a:p>
          <a:p>
            <a:pPr eaLnBrk="1" hangingPunct="1"/>
            <a:r>
              <a:rPr lang="en-US" altLang="en-US" dirty="0" smtClean="0">
                <a:solidFill>
                  <a:srgbClr val="000000"/>
                </a:solidFill>
              </a:rPr>
              <a:t>Because any nonzero value is interpreted as “true,” the condition in this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is always true, and not only is the value of </a:t>
            </a:r>
            <a:r>
              <a:rPr lang="en-US" altLang="en-US" dirty="0" err="1" smtClean="0">
                <a:solidFill>
                  <a:srgbClr val="000000"/>
                </a:solidFill>
                <a:latin typeface="Consolas" panose="020B0609020204030204" pitchFamily="49" charset="0"/>
              </a:rPr>
              <a:t>payCode</a:t>
            </a:r>
            <a:r>
              <a:rPr lang="en-US" altLang="en-US" dirty="0" smtClean="0">
                <a:solidFill>
                  <a:srgbClr val="000000"/>
                </a:solidFill>
              </a:rPr>
              <a:t> </a:t>
            </a:r>
            <a:r>
              <a:rPr lang="en-US" altLang="en-US" dirty="0" err="1" smtClean="0">
                <a:solidFill>
                  <a:srgbClr val="000000"/>
                </a:solidFill>
              </a:rPr>
              <a:t>inadvertantly</a:t>
            </a:r>
            <a:r>
              <a:rPr lang="en-US" altLang="en-US" dirty="0" smtClean="0">
                <a:solidFill>
                  <a:srgbClr val="000000"/>
                </a:solidFill>
              </a:rPr>
              <a:t> set to 4, but the person always receives a bonus regardless of what the actual </a:t>
            </a:r>
            <a:r>
              <a:rPr lang="en-US" altLang="en-US" dirty="0" err="1" smtClean="0">
                <a:solidFill>
                  <a:srgbClr val="000000"/>
                </a:solidFill>
              </a:rPr>
              <a:t>paycode</a:t>
            </a:r>
            <a:r>
              <a:rPr lang="en-US" altLang="en-US" dirty="0" smtClean="0">
                <a:solidFill>
                  <a:srgbClr val="000000"/>
                </a:solidFill>
              </a:rPr>
              <a:t> is!</a:t>
            </a:r>
          </a:p>
        </p:txBody>
      </p:sp>
    </p:spTree>
    <p:extLst>
      <p:ext uri="{BB962C8B-B14F-4D97-AF65-F5344CB8AC3E}">
        <p14:creationId xmlns:p14="http://schemas.microsoft.com/office/powerpoint/2010/main" val="36857522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402575434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3" name="Text Placeholder 2"/>
          <p:cNvSpPr>
            <a:spLocks noGrp="1"/>
          </p:cNvSpPr>
          <p:nvPr>
            <p:ph type="body" idx="1"/>
          </p:nvPr>
        </p:nvSpPr>
        <p:spPr/>
        <p:txBody>
          <a:bodyPr>
            <a:normAutofit lnSpcReduction="10000"/>
          </a:bodyPr>
          <a:lstStyle/>
          <a:p>
            <a:pPr marL="109537" indent="0" eaLnBrk="1" hangingPunct="1">
              <a:lnSpc>
                <a:spcPct val="90000"/>
              </a:lnSpc>
              <a:buFont typeface="Wingdings 3" panose="05040102010807070707" pitchFamily="18" charset="2"/>
              <a:buNone/>
              <a:defRPr/>
            </a:pPr>
            <a:r>
              <a:rPr lang="en-US" sz="2500" b="1" dirty="0" err="1" smtClean="0">
                <a:solidFill>
                  <a:srgbClr val="000000"/>
                </a:solidFill>
              </a:rPr>
              <a:t>lvalues</a:t>
            </a:r>
            <a:r>
              <a:rPr lang="en-US" sz="2500" b="1" dirty="0" smtClean="0">
                <a:solidFill>
                  <a:srgbClr val="000000"/>
                </a:solidFill>
              </a:rPr>
              <a:t> </a:t>
            </a:r>
            <a:r>
              <a:rPr lang="en-US" sz="2500" b="1" i="1" dirty="0" smtClean="0">
                <a:solidFill>
                  <a:srgbClr val="000000"/>
                </a:solidFill>
              </a:rPr>
              <a:t>and</a:t>
            </a:r>
            <a:r>
              <a:rPr lang="en-US" sz="2500" b="1" dirty="0" smtClean="0">
                <a:solidFill>
                  <a:srgbClr val="000000"/>
                </a:solidFill>
              </a:rPr>
              <a:t> </a:t>
            </a:r>
            <a:r>
              <a:rPr lang="en-US" sz="2500" b="1" dirty="0" err="1" smtClean="0">
                <a:solidFill>
                  <a:srgbClr val="000000"/>
                </a:solidFill>
              </a:rPr>
              <a:t>rvalues</a:t>
            </a:r>
            <a:endParaRPr lang="en-US" sz="2500" b="1" dirty="0" smtClean="0">
              <a:solidFill>
                <a:srgbClr val="000000"/>
              </a:solidFill>
            </a:endParaRPr>
          </a:p>
          <a:p>
            <a:pPr eaLnBrk="1" hangingPunct="1">
              <a:lnSpc>
                <a:spcPct val="90000"/>
              </a:lnSpc>
              <a:defRPr/>
            </a:pPr>
            <a:r>
              <a:rPr lang="en-US" sz="2500" dirty="0" smtClean="0">
                <a:solidFill>
                  <a:srgbClr val="000000"/>
                </a:solidFill>
              </a:rPr>
              <a:t>You’ll probably be inclined to write conditions such as </a:t>
            </a:r>
            <a:r>
              <a:rPr lang="en-US" sz="2500" dirty="0" smtClean="0">
                <a:solidFill>
                  <a:srgbClr val="000000"/>
                </a:solidFill>
                <a:latin typeface="Consolas" panose="020B0609020204030204" pitchFamily="49" charset="0"/>
              </a:rPr>
              <a:t>x</a:t>
            </a:r>
            <a:r>
              <a:rPr lang="en-US" sz="2500" dirty="0" smtClean="0">
                <a:solidFill>
                  <a:srgbClr val="000000"/>
                </a:solidFill>
              </a:rPr>
              <a:t> </a:t>
            </a:r>
            <a:r>
              <a:rPr lang="en-US" sz="2500" dirty="0" smtClean="0">
                <a:solidFill>
                  <a:srgbClr val="000000"/>
                </a:solidFill>
                <a:latin typeface="Consolas" panose="020B0609020204030204" pitchFamily="49" charset="0"/>
              </a:rPr>
              <a:t>==</a:t>
            </a:r>
            <a:r>
              <a:rPr lang="en-US" sz="2500" dirty="0" smtClean="0">
                <a:solidFill>
                  <a:srgbClr val="000000"/>
                </a:solidFill>
              </a:rPr>
              <a:t> </a:t>
            </a:r>
            <a:r>
              <a:rPr lang="en-US" sz="2500" dirty="0" smtClean="0">
                <a:solidFill>
                  <a:srgbClr val="000000"/>
                </a:solidFill>
                <a:latin typeface="Consolas" panose="020B0609020204030204" pitchFamily="49" charset="0"/>
              </a:rPr>
              <a:t>7</a:t>
            </a:r>
            <a:r>
              <a:rPr lang="en-US" sz="2500" dirty="0" smtClean="0">
                <a:solidFill>
                  <a:srgbClr val="000000"/>
                </a:solidFill>
              </a:rPr>
              <a:t> with the variable name on the left and the constant on the right.</a:t>
            </a:r>
          </a:p>
          <a:p>
            <a:pPr eaLnBrk="1" hangingPunct="1">
              <a:lnSpc>
                <a:spcPct val="90000"/>
              </a:lnSpc>
              <a:defRPr/>
            </a:pPr>
            <a:r>
              <a:rPr lang="en-US" sz="2500" dirty="0" smtClean="0">
                <a:solidFill>
                  <a:srgbClr val="000000"/>
                </a:solidFill>
              </a:rPr>
              <a:t>By reversing these terms so that the constant is on the left and the variable name is on the right, as in </a:t>
            </a:r>
            <a:r>
              <a:rPr lang="en-US" sz="2500" dirty="0" smtClean="0">
                <a:solidFill>
                  <a:srgbClr val="000000"/>
                </a:solidFill>
                <a:latin typeface="Consolas" panose="020B0609020204030204" pitchFamily="49" charset="0"/>
              </a:rPr>
              <a:t>7</a:t>
            </a:r>
            <a:r>
              <a:rPr lang="en-US" sz="2500" dirty="0" smtClean="0">
                <a:solidFill>
                  <a:srgbClr val="000000"/>
                </a:solidFill>
              </a:rPr>
              <a:t> </a:t>
            </a:r>
            <a:r>
              <a:rPr lang="en-US" sz="2500" dirty="0" smtClean="0">
                <a:solidFill>
                  <a:srgbClr val="000000"/>
                </a:solidFill>
                <a:latin typeface="Consolas" panose="020B0609020204030204" pitchFamily="49" charset="0"/>
              </a:rPr>
              <a:t>==</a:t>
            </a:r>
            <a:r>
              <a:rPr lang="en-US" sz="2500" dirty="0" smtClean="0">
                <a:solidFill>
                  <a:srgbClr val="000000"/>
                </a:solidFill>
              </a:rPr>
              <a:t> </a:t>
            </a:r>
            <a:r>
              <a:rPr lang="en-US" sz="2500" dirty="0" smtClean="0">
                <a:solidFill>
                  <a:srgbClr val="000000"/>
                </a:solidFill>
                <a:latin typeface="Consolas" panose="020B0609020204030204" pitchFamily="49" charset="0"/>
              </a:rPr>
              <a:t>x</a:t>
            </a:r>
            <a:r>
              <a:rPr lang="en-US" sz="2500" dirty="0" smtClean="0">
                <a:solidFill>
                  <a:srgbClr val="000000"/>
                </a:solidFill>
              </a:rPr>
              <a:t>, then if you accidentally replace the </a:t>
            </a:r>
            <a:r>
              <a:rPr lang="en-US" sz="2500" dirty="0" smtClean="0">
                <a:solidFill>
                  <a:srgbClr val="000000"/>
                </a:solidFill>
                <a:latin typeface="Consolas" panose="020B0609020204030204" pitchFamily="49" charset="0"/>
              </a:rPr>
              <a:t>==</a:t>
            </a:r>
            <a:r>
              <a:rPr lang="en-US" sz="2500" dirty="0" smtClean="0">
                <a:solidFill>
                  <a:srgbClr val="000000"/>
                </a:solidFill>
              </a:rPr>
              <a:t> operator with </a:t>
            </a:r>
            <a:r>
              <a:rPr lang="en-US" sz="2500" dirty="0" smtClean="0">
                <a:solidFill>
                  <a:srgbClr val="000000"/>
                </a:solidFill>
                <a:latin typeface="Consolas" panose="020B0609020204030204" pitchFamily="49" charset="0"/>
              </a:rPr>
              <a:t>=</a:t>
            </a:r>
            <a:r>
              <a:rPr lang="en-US" sz="2500" dirty="0" smtClean="0">
                <a:solidFill>
                  <a:srgbClr val="000000"/>
                </a:solidFill>
              </a:rPr>
              <a:t>, you’ll be protected by the compiler.</a:t>
            </a:r>
          </a:p>
          <a:p>
            <a:pPr eaLnBrk="1" hangingPunct="1">
              <a:lnSpc>
                <a:spcPct val="90000"/>
              </a:lnSpc>
              <a:defRPr/>
            </a:pPr>
            <a:r>
              <a:rPr lang="en-US" sz="2500" dirty="0" smtClean="0">
                <a:solidFill>
                  <a:srgbClr val="000000"/>
                </a:solidFill>
              </a:rPr>
              <a:t>The compiler will treat this as a </a:t>
            </a:r>
            <a:r>
              <a:rPr lang="en-US" sz="2500" i="1" dirty="0" smtClean="0">
                <a:solidFill>
                  <a:srgbClr val="000000"/>
                </a:solidFill>
              </a:rPr>
              <a:t>syntax error</a:t>
            </a:r>
            <a:r>
              <a:rPr lang="en-US" sz="2500" dirty="0" smtClean="0">
                <a:solidFill>
                  <a:srgbClr val="000000"/>
                </a:solidFill>
              </a:rPr>
              <a:t>, because only a variable name can be placed on the left-hand side of an assignment expression.</a:t>
            </a:r>
          </a:p>
          <a:p>
            <a:pPr eaLnBrk="1" hangingPunct="1">
              <a:lnSpc>
                <a:spcPct val="90000"/>
              </a:lnSpc>
              <a:defRPr/>
            </a:pPr>
            <a:r>
              <a:rPr lang="en-US" sz="2500" dirty="0" smtClean="0">
                <a:solidFill>
                  <a:srgbClr val="000000"/>
                </a:solidFill>
              </a:rPr>
              <a:t>This will prevent the potential devastation of a runtime logic error. </a:t>
            </a:r>
          </a:p>
        </p:txBody>
      </p:sp>
    </p:spTree>
    <p:extLst>
      <p:ext uri="{BB962C8B-B14F-4D97-AF65-F5344CB8AC3E}">
        <p14:creationId xmlns:p14="http://schemas.microsoft.com/office/powerpoint/2010/main" val="369323604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43363" name="Text Placeholder 2"/>
          <p:cNvSpPr>
            <a:spLocks noGrp="1"/>
          </p:cNvSpPr>
          <p:nvPr>
            <p:ph type="body" idx="1"/>
          </p:nvPr>
        </p:nvSpPr>
        <p:spPr/>
        <p:txBody>
          <a:bodyPr/>
          <a:lstStyle/>
          <a:p>
            <a:pPr eaLnBrk="1" hangingPunct="1"/>
            <a:r>
              <a:rPr lang="en-US" altLang="en-US" dirty="0" smtClean="0">
                <a:solidFill>
                  <a:srgbClr val="000000"/>
                </a:solidFill>
              </a:rPr>
              <a:t>Variable names are said to be </a:t>
            </a:r>
            <a:r>
              <a:rPr lang="en-US" altLang="en-US" i="1" dirty="0" err="1" smtClean="0">
                <a:solidFill>
                  <a:srgbClr val="0000FF"/>
                </a:solidFill>
              </a:rPr>
              <a:t>lvalues</a:t>
            </a:r>
            <a:r>
              <a:rPr lang="en-US" altLang="en-US" dirty="0" smtClean="0">
                <a:solidFill>
                  <a:srgbClr val="000000"/>
                </a:solidFill>
              </a:rPr>
              <a:t> (for “left values”) because they can be used on the left side of an assignment operator.</a:t>
            </a:r>
          </a:p>
          <a:p>
            <a:pPr eaLnBrk="1" hangingPunct="1"/>
            <a:r>
              <a:rPr lang="en-US" altLang="en-US" dirty="0" smtClean="0">
                <a:solidFill>
                  <a:srgbClr val="000000"/>
                </a:solidFill>
              </a:rPr>
              <a:t>Constants are said to be </a:t>
            </a:r>
            <a:r>
              <a:rPr lang="en-US" altLang="en-US" i="1" dirty="0" err="1" smtClean="0">
                <a:solidFill>
                  <a:srgbClr val="0000FF"/>
                </a:solidFill>
              </a:rPr>
              <a:t>rvalues</a:t>
            </a:r>
            <a:r>
              <a:rPr lang="en-US" altLang="en-US" dirty="0" smtClean="0">
                <a:solidFill>
                  <a:srgbClr val="0000FF"/>
                </a:solidFill>
              </a:rPr>
              <a:t> </a:t>
            </a:r>
            <a:r>
              <a:rPr lang="en-US" altLang="en-US" dirty="0" smtClean="0">
                <a:solidFill>
                  <a:srgbClr val="000000"/>
                </a:solidFill>
              </a:rPr>
              <a:t>(for “right values”) because they can be used on only the right side of an assignment operator.</a:t>
            </a:r>
          </a:p>
          <a:p>
            <a:pPr eaLnBrk="1" hangingPunct="1"/>
            <a:r>
              <a:rPr lang="en-US" altLang="en-US" i="1" dirty="0" err="1" smtClean="0">
                <a:solidFill>
                  <a:srgbClr val="000000"/>
                </a:solidFill>
              </a:rPr>
              <a:t>lvalues</a:t>
            </a:r>
            <a:r>
              <a:rPr lang="en-US" altLang="en-US" dirty="0" smtClean="0">
                <a:solidFill>
                  <a:srgbClr val="000000"/>
                </a:solidFill>
              </a:rPr>
              <a:t> can also be used as </a:t>
            </a:r>
            <a:r>
              <a:rPr lang="en-US" altLang="en-US" i="1" dirty="0" err="1" smtClean="0">
                <a:solidFill>
                  <a:srgbClr val="000000"/>
                </a:solidFill>
              </a:rPr>
              <a:t>rvalues</a:t>
            </a:r>
            <a:r>
              <a:rPr lang="en-US" altLang="en-US" dirty="0" smtClean="0">
                <a:solidFill>
                  <a:srgbClr val="000000"/>
                </a:solidFill>
              </a:rPr>
              <a:t>, but not vice versa.</a:t>
            </a:r>
          </a:p>
        </p:txBody>
      </p:sp>
    </p:spTree>
    <p:extLst>
      <p:ext uri="{BB962C8B-B14F-4D97-AF65-F5344CB8AC3E}">
        <p14:creationId xmlns:p14="http://schemas.microsoft.com/office/powerpoint/2010/main" val="229445664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609054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41315"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rPr>
              <a:t>Confusing </a:t>
            </a:r>
            <a:r>
              <a:rPr lang="en-US" b="1" i="1" dirty="0" smtClean="0">
                <a:solidFill>
                  <a:srgbClr val="000000"/>
                </a:solidFill>
                <a:latin typeface="Consolas" panose="020B0609020204030204" pitchFamily="49" charset="0"/>
              </a:rPr>
              <a:t>==</a:t>
            </a:r>
            <a:r>
              <a:rPr lang="en-US" b="1" i="1" dirty="0" smtClean="0">
                <a:solidFill>
                  <a:srgbClr val="000000"/>
                </a:solidFill>
              </a:rPr>
              <a:t> and </a:t>
            </a:r>
            <a:r>
              <a:rPr lang="en-US" b="1" i="1" dirty="0" smtClean="0">
                <a:solidFill>
                  <a:srgbClr val="000000"/>
                </a:solidFill>
                <a:latin typeface="Consolas" panose="020B0609020204030204" pitchFamily="49" charset="0"/>
              </a:rPr>
              <a:t>=</a:t>
            </a:r>
            <a:r>
              <a:rPr lang="en-US" b="1" i="1" dirty="0" smtClean="0">
                <a:solidFill>
                  <a:srgbClr val="000000"/>
                </a:solidFill>
              </a:rPr>
              <a:t> in Standalone Statements</a:t>
            </a:r>
          </a:p>
          <a:p>
            <a:pPr eaLnBrk="1" hangingPunct="1">
              <a:defRPr/>
            </a:pPr>
            <a:r>
              <a:rPr lang="en-US" dirty="0" smtClean="0">
                <a:solidFill>
                  <a:srgbClr val="000000"/>
                </a:solidFill>
              </a:rPr>
              <a:t>The other side of the coin can be equally unpleasant.</a:t>
            </a:r>
          </a:p>
          <a:p>
            <a:pPr eaLnBrk="1" hangingPunct="1">
              <a:defRPr/>
            </a:pPr>
            <a:r>
              <a:rPr lang="en-US" dirty="0" smtClean="0">
                <a:solidFill>
                  <a:srgbClr val="000000"/>
                </a:solidFill>
              </a:rPr>
              <a:t>Suppose you want to assign a value to a variable with a simple statement such as</a:t>
            </a:r>
          </a:p>
          <a:p>
            <a:pPr lvl="2" eaLnBrk="1" hangingPunct="1">
              <a:buFont typeface="Wingdings 2" panose="05020102010507070707" pitchFamily="18" charset="2"/>
              <a:buNone/>
              <a:defRPr/>
            </a:pPr>
            <a:r>
              <a:rPr lang="en-US" dirty="0" smtClean="0">
                <a:solidFill>
                  <a:srgbClr val="000000"/>
                </a:solidFill>
                <a:latin typeface="Consolas" panose="020B0609020204030204" pitchFamily="49" charset="0"/>
              </a:rPr>
              <a:t>	x = </a:t>
            </a:r>
            <a:r>
              <a:rPr lang="en-US" b="1" dirty="0" smtClean="0">
                <a:solidFill>
                  <a:srgbClr val="128AFF"/>
                </a:solidFill>
                <a:latin typeface="Consolas" panose="020B0609020204030204" pitchFamily="49" charset="0"/>
              </a:rPr>
              <a:t>1</a:t>
            </a:r>
            <a:r>
              <a:rPr lang="en-US" b="1" dirty="0" smtClean="0">
                <a:solidFill>
                  <a:srgbClr val="000000"/>
                </a:solidFill>
                <a:latin typeface="Consolas" panose="020B0609020204030204" pitchFamily="49" charset="0"/>
              </a:rPr>
              <a:t>;</a:t>
            </a:r>
          </a:p>
          <a:p>
            <a:pPr eaLnBrk="1" hangingPunct="1">
              <a:buFont typeface="Wingdings 3" panose="05040102010807070707" pitchFamily="18" charset="2"/>
              <a:buNone/>
              <a:defRPr/>
            </a:pPr>
            <a:r>
              <a:rPr lang="en-US" dirty="0" smtClean="0">
                <a:solidFill>
                  <a:srgbClr val="000000"/>
                </a:solidFill>
              </a:rPr>
              <a:t>	but instead write</a:t>
            </a:r>
          </a:p>
          <a:p>
            <a:pPr lvl="2" eaLnBrk="1" hangingPunct="1">
              <a:buFont typeface="Wingdings 2" panose="05020102010507070707" pitchFamily="18" charset="2"/>
              <a:buNone/>
              <a:defRPr/>
            </a:pPr>
            <a:r>
              <a:rPr lang="en-US" dirty="0" smtClean="0">
                <a:solidFill>
                  <a:srgbClr val="000000"/>
                </a:solidFill>
                <a:latin typeface="Consolas" panose="020B0609020204030204" pitchFamily="49" charset="0"/>
              </a:rPr>
              <a:t>	x == </a:t>
            </a:r>
            <a:r>
              <a:rPr lang="en-US" b="1" dirty="0" smtClean="0">
                <a:solidFill>
                  <a:srgbClr val="128AFF"/>
                </a:solidFill>
                <a:latin typeface="Consolas" panose="020B0609020204030204" pitchFamily="49" charset="0"/>
              </a:rPr>
              <a:t>1</a:t>
            </a:r>
            <a:r>
              <a:rPr lang="en-US" b="1" dirty="0" smtClean="0">
                <a:solidFill>
                  <a:srgbClr val="000000"/>
                </a:solidFill>
                <a:latin typeface="Consolas" panose="020B0609020204030204" pitchFamily="49" charset="0"/>
              </a:rPr>
              <a:t>;</a:t>
            </a:r>
          </a:p>
          <a:p>
            <a:pPr eaLnBrk="1" hangingPunct="1">
              <a:defRPr/>
            </a:pPr>
            <a:r>
              <a:rPr lang="en-US" dirty="0" smtClean="0">
                <a:solidFill>
                  <a:srgbClr val="000000"/>
                </a:solidFill>
              </a:rPr>
              <a:t>Here, too, this is not a syntax error.</a:t>
            </a:r>
          </a:p>
          <a:p>
            <a:pPr eaLnBrk="1" hangingPunct="1">
              <a:defRPr/>
            </a:pPr>
            <a:r>
              <a:rPr lang="en-US" dirty="0" smtClean="0">
                <a:solidFill>
                  <a:srgbClr val="000000"/>
                </a:solidFill>
              </a:rPr>
              <a:t>Rather the compiler simply evaluates the conditional expression.</a:t>
            </a:r>
          </a:p>
        </p:txBody>
      </p:sp>
    </p:spTree>
    <p:extLst>
      <p:ext uri="{BB962C8B-B14F-4D97-AF65-F5344CB8AC3E}">
        <p14:creationId xmlns:p14="http://schemas.microsoft.com/office/powerpoint/2010/main" val="622730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4.3  </a:t>
            </a:r>
            <a:r>
              <a:rPr lang="en-US" dirty="0" smtClean="0">
                <a:solidFill>
                  <a:srgbClr val="3380E6"/>
                </a:solidFill>
                <a:latin typeface="Arial"/>
              </a:rPr>
              <a:t>Counter-Controlled Iteration (Cont.)</a:t>
            </a:r>
          </a:p>
        </p:txBody>
      </p:sp>
      <p:sp>
        <p:nvSpPr>
          <p:cNvPr id="2355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rPr>
              <a:t>You could make the program in Fig. 4.1 more concise by initializing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 to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rPr>
              <a:t> and by replacing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statement with</a:t>
            </a:r>
          </a:p>
          <a:p>
            <a:pPr lvl="2" eaLnBrk="1" hangingPunct="1">
              <a:lnSpc>
                <a:spcPct val="80000"/>
              </a:lnSpc>
              <a:buFont typeface="Wingdings 2" panose="05020102010507070707" pitchFamily="18" charset="2"/>
              <a:buNone/>
            </a:pPr>
            <a:r>
              <a:rPr lang="en-US" altLang="en-US" sz="1900" b="1" dirty="0" smtClean="0">
                <a:solidFill>
                  <a:srgbClr val="0000FF"/>
                </a:solidFill>
                <a:latin typeface="Consolas" panose="020B0609020204030204" pitchFamily="49" charset="0"/>
              </a:rPr>
              <a:t>	while</a:t>
            </a:r>
            <a:r>
              <a:rPr lang="en-US" altLang="en-US" sz="1900" b="1" dirty="0" smtClean="0">
                <a:solidFill>
                  <a:srgbClr val="000000"/>
                </a:solidFill>
                <a:latin typeface="Consolas" panose="020B0609020204030204" pitchFamily="49" charset="0"/>
              </a:rPr>
              <a:t> (++counter &lt;= </a:t>
            </a:r>
            <a:r>
              <a:rPr lang="en-US" altLang="en-US" sz="1900" b="1" dirty="0" smtClean="0">
                <a:solidFill>
                  <a:srgbClr val="128AFF"/>
                </a:solidFill>
                <a:latin typeface="Consolas" panose="020B0609020204030204" pitchFamily="49" charset="0"/>
              </a:rPr>
              <a:t>10</a:t>
            </a:r>
            <a:r>
              <a:rPr lang="en-US" altLang="en-US" sz="1900" b="1" dirty="0" smtClean="0">
                <a:solidFill>
                  <a:srgbClr val="000000"/>
                </a:solidFill>
                <a:latin typeface="Consolas" panose="020B0609020204030204" pitchFamily="49" charset="0"/>
              </a:rPr>
              <a:t>) </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"%u\n"</a:t>
            </a:r>
            <a:r>
              <a:rPr lang="en-US" altLang="en-US" sz="1900" b="1" dirty="0" smtClean="0">
                <a:solidFill>
                  <a:srgbClr val="000000"/>
                </a:solidFill>
                <a:latin typeface="Consolas" panose="020B0609020204030204" pitchFamily="49" charset="0"/>
              </a:rPr>
              <a:t>, counter);</a:t>
            </a:r>
          </a:p>
          <a:p>
            <a:pPr eaLnBrk="1" hangingPunct="1">
              <a:lnSpc>
                <a:spcPct val="80000"/>
              </a:lnSpc>
            </a:pPr>
            <a:r>
              <a:rPr lang="en-US" altLang="en-US" sz="2500" dirty="0" smtClean="0">
                <a:solidFill>
                  <a:srgbClr val="000000"/>
                </a:solidFill>
              </a:rPr>
              <a:t>This code saves a statement because the incrementing is done directly in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condition before the condition is tested.</a:t>
            </a:r>
          </a:p>
          <a:p>
            <a:pPr eaLnBrk="1" hangingPunct="1">
              <a:lnSpc>
                <a:spcPct val="80000"/>
              </a:lnSpc>
            </a:pPr>
            <a:r>
              <a:rPr lang="en-US" altLang="en-US" sz="2500" dirty="0" smtClean="0">
                <a:solidFill>
                  <a:srgbClr val="000000"/>
                </a:solidFill>
              </a:rPr>
              <a:t>Also, this code eliminates the need for the braces around the body of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because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now contains only one statement.</a:t>
            </a:r>
          </a:p>
          <a:p>
            <a:pPr eaLnBrk="1" hangingPunct="1">
              <a:lnSpc>
                <a:spcPct val="80000"/>
              </a:lnSpc>
            </a:pPr>
            <a:r>
              <a:rPr lang="en-US" altLang="en-US" sz="2500" dirty="0" smtClean="0">
                <a:solidFill>
                  <a:srgbClr val="000000"/>
                </a:solidFill>
              </a:rPr>
              <a:t>Some programmers feel that this makes the code too cryptic and error prone.</a:t>
            </a:r>
          </a:p>
        </p:txBody>
      </p:sp>
    </p:spTree>
    <p:extLst>
      <p:ext uri="{BB962C8B-B14F-4D97-AF65-F5344CB8AC3E}">
        <p14:creationId xmlns:p14="http://schemas.microsoft.com/office/powerpoint/2010/main" val="37449101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4.11  </a:t>
            </a:r>
            <a:r>
              <a:rPr lang="en-US" dirty="0" smtClean="0">
                <a:solidFill>
                  <a:srgbClr val="3380E6"/>
                </a:solidFill>
                <a:latin typeface="Arial"/>
              </a:rPr>
              <a:t>Confusing Equality (</a:t>
            </a:r>
            <a:r>
              <a:rPr lang="en-US" dirty="0" smtClean="0">
                <a:solidFill>
                  <a:srgbClr val="3380E6"/>
                </a:solidFill>
                <a:latin typeface="Consolas" panose="020B0609020204030204" pitchFamily="49" charset="0"/>
              </a:rPr>
              <a:t>==</a:t>
            </a:r>
            <a:r>
              <a:rPr lang="en-US" dirty="0" smtClean="0">
                <a:solidFill>
                  <a:srgbClr val="3380E6"/>
                </a:solidFill>
                <a:latin typeface="Arial"/>
              </a:rPr>
              <a:t>) and Assignment (</a:t>
            </a:r>
            <a:r>
              <a:rPr lang="en-US" dirty="0" smtClean="0">
                <a:solidFill>
                  <a:srgbClr val="3380E6"/>
                </a:solidFill>
                <a:latin typeface="Consolas" panose="020B0609020204030204" pitchFamily="49" charset="0"/>
              </a:rPr>
              <a:t>=</a:t>
            </a:r>
            <a:r>
              <a:rPr lang="en-US" dirty="0" smtClean="0">
                <a:solidFill>
                  <a:srgbClr val="3380E6"/>
                </a:solidFill>
                <a:latin typeface="Arial"/>
              </a:rPr>
              <a:t>) Operators (Cont.)</a:t>
            </a:r>
          </a:p>
        </p:txBody>
      </p:sp>
      <p:sp>
        <p:nvSpPr>
          <p:cNvPr id="14643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rPr>
              <a:t>If </a:t>
            </a:r>
            <a:r>
              <a:rPr lang="en-US" altLang="en-US" dirty="0" smtClean="0">
                <a:solidFill>
                  <a:srgbClr val="000000"/>
                </a:solidFill>
                <a:latin typeface="Consolas" panose="020B0609020204030204" pitchFamily="49" charset="0"/>
              </a:rPr>
              <a:t>x</a:t>
            </a:r>
            <a:r>
              <a:rPr lang="en-US" altLang="en-US" dirty="0" smtClean="0">
                <a:solidFill>
                  <a:srgbClr val="000000"/>
                </a:solidFill>
              </a:rPr>
              <a:t> is equal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the condition is true and the expression returns the value 1.</a:t>
            </a:r>
          </a:p>
          <a:p>
            <a:pPr eaLnBrk="1" hangingPunct="1">
              <a:lnSpc>
                <a:spcPct val="90000"/>
              </a:lnSpc>
            </a:pPr>
            <a:r>
              <a:rPr lang="en-US" altLang="en-US" dirty="0" smtClean="0">
                <a:solidFill>
                  <a:srgbClr val="000000"/>
                </a:solidFill>
              </a:rPr>
              <a:t>If </a:t>
            </a:r>
            <a:r>
              <a:rPr lang="en-US" altLang="en-US" dirty="0" smtClean="0">
                <a:solidFill>
                  <a:srgbClr val="000000"/>
                </a:solidFill>
                <a:latin typeface="Consolas" panose="020B0609020204030204" pitchFamily="49" charset="0"/>
              </a:rPr>
              <a:t>x</a:t>
            </a:r>
            <a:r>
              <a:rPr lang="en-US" altLang="en-US" dirty="0" smtClean="0">
                <a:solidFill>
                  <a:srgbClr val="000000"/>
                </a:solidFill>
              </a:rPr>
              <a:t> is not equal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the condition is false and the expression returns the value 0.</a:t>
            </a:r>
          </a:p>
          <a:p>
            <a:pPr eaLnBrk="1" hangingPunct="1">
              <a:lnSpc>
                <a:spcPct val="90000"/>
              </a:lnSpc>
            </a:pPr>
            <a:r>
              <a:rPr lang="en-US" altLang="en-US" dirty="0" smtClean="0">
                <a:solidFill>
                  <a:srgbClr val="000000"/>
                </a:solidFill>
              </a:rPr>
              <a:t>Regardless of what value is returned, there’s no assignment operator, so the value is simply lost, and the value of </a:t>
            </a:r>
            <a:r>
              <a:rPr lang="en-US" altLang="en-US" dirty="0" smtClean="0">
                <a:solidFill>
                  <a:srgbClr val="000000"/>
                </a:solidFill>
                <a:latin typeface="Consolas" panose="020B0609020204030204" pitchFamily="49" charset="0"/>
              </a:rPr>
              <a:t>x</a:t>
            </a:r>
            <a:r>
              <a:rPr lang="en-US" altLang="en-US" dirty="0" smtClean="0">
                <a:solidFill>
                  <a:srgbClr val="000000"/>
                </a:solidFill>
              </a:rPr>
              <a:t> remains unaltered, probably causing an execution-time logic error.</a:t>
            </a:r>
          </a:p>
          <a:p>
            <a:pPr eaLnBrk="1" hangingPunct="1">
              <a:lnSpc>
                <a:spcPct val="90000"/>
              </a:lnSpc>
            </a:pPr>
            <a:r>
              <a:rPr lang="en-US" altLang="en-US" dirty="0" smtClean="0">
                <a:solidFill>
                  <a:srgbClr val="000000"/>
                </a:solidFill>
              </a:rPr>
              <a:t>Unfortunately, we do not have a handy trick available to help you with this problem! Many compilers, however, will issue a warning on such a statement.</a:t>
            </a:r>
          </a:p>
        </p:txBody>
      </p:sp>
    </p:spTree>
    <p:extLst>
      <p:ext uri="{BB962C8B-B14F-4D97-AF65-F5344CB8AC3E}">
        <p14:creationId xmlns:p14="http://schemas.microsoft.com/office/powerpoint/2010/main" val="25615694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87586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a:t>
            </a:r>
          </a:p>
        </p:txBody>
      </p:sp>
      <p:sp>
        <p:nvSpPr>
          <p:cNvPr id="148483" name="Text Placeholder 2"/>
          <p:cNvSpPr>
            <a:spLocks noGrp="1"/>
          </p:cNvSpPr>
          <p:nvPr>
            <p:ph type="body" idx="1"/>
          </p:nvPr>
        </p:nvSpPr>
        <p:spPr/>
        <p:txBody>
          <a:bodyPr/>
          <a:lstStyle/>
          <a:p>
            <a:pPr eaLnBrk="1" hangingPunct="1"/>
            <a:r>
              <a:rPr lang="en-US" altLang="en-US" sz="2500" dirty="0" smtClean="0">
                <a:solidFill>
                  <a:srgbClr val="000000"/>
                </a:solidFill>
              </a:rPr>
              <a:t>Figure 4.17 summarizes the control statements discussed in Chapters 3 and 4.</a:t>
            </a:r>
          </a:p>
          <a:p>
            <a:pPr eaLnBrk="1" hangingPunct="1"/>
            <a:r>
              <a:rPr lang="en-US" altLang="en-US" sz="2500" dirty="0" smtClean="0">
                <a:solidFill>
                  <a:srgbClr val="000000"/>
                </a:solidFill>
              </a:rPr>
              <a:t>Small circles are used in the figure to indicate the </a:t>
            </a:r>
            <a:r>
              <a:rPr lang="en-US" altLang="en-US" sz="2500" i="1" dirty="0" smtClean="0">
                <a:solidFill>
                  <a:srgbClr val="000000"/>
                </a:solidFill>
              </a:rPr>
              <a:t>single entry point </a:t>
            </a:r>
            <a:r>
              <a:rPr lang="en-US" altLang="en-US" sz="2500" dirty="0" smtClean="0">
                <a:solidFill>
                  <a:srgbClr val="000000"/>
                </a:solidFill>
              </a:rPr>
              <a:t>and the </a:t>
            </a:r>
            <a:r>
              <a:rPr lang="en-US" altLang="en-US" sz="2500" i="1" dirty="0" smtClean="0">
                <a:solidFill>
                  <a:srgbClr val="000000"/>
                </a:solidFill>
              </a:rPr>
              <a:t>single exit point </a:t>
            </a:r>
            <a:r>
              <a:rPr lang="en-US" altLang="en-US" sz="2500" dirty="0" smtClean="0">
                <a:solidFill>
                  <a:srgbClr val="000000"/>
                </a:solidFill>
              </a:rPr>
              <a:t>of each statement.</a:t>
            </a:r>
          </a:p>
          <a:p>
            <a:pPr eaLnBrk="1" hangingPunct="1"/>
            <a:r>
              <a:rPr lang="en-US" altLang="en-US" sz="2500" dirty="0" smtClean="0">
                <a:solidFill>
                  <a:srgbClr val="000000"/>
                </a:solidFill>
              </a:rPr>
              <a:t>Connecting individual flowchart symbols arbitrarily can lead to unstructured programs.</a:t>
            </a:r>
          </a:p>
          <a:p>
            <a:pPr eaLnBrk="1" hangingPunct="1"/>
            <a:r>
              <a:rPr lang="en-US" altLang="en-US" sz="2500" dirty="0" smtClean="0">
                <a:solidFill>
                  <a:srgbClr val="000000"/>
                </a:solidFill>
              </a:rPr>
              <a:t>Therefore, the programming profession has chosen to combine flowchart symbols to form a limited set of control statements, and to build only structured programs by properly combining control statements in two simple ways.</a:t>
            </a:r>
          </a:p>
        </p:txBody>
      </p:sp>
    </p:spTree>
    <p:extLst>
      <p:ext uri="{BB962C8B-B14F-4D97-AF65-F5344CB8AC3E}">
        <p14:creationId xmlns:p14="http://schemas.microsoft.com/office/powerpoint/2010/main" val="277457104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89788937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49507"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rPr>
              <a:t>For simplicity, only </a:t>
            </a:r>
            <a:r>
              <a:rPr lang="en-US" altLang="en-US" i="1" dirty="0" smtClean="0">
                <a:solidFill>
                  <a:srgbClr val="000000"/>
                </a:solidFill>
              </a:rPr>
              <a:t>single-entry/single-exit</a:t>
            </a:r>
            <a:r>
              <a:rPr lang="en-US" altLang="en-US" dirty="0" smtClean="0">
                <a:solidFill>
                  <a:srgbClr val="000000"/>
                </a:solidFill>
              </a:rPr>
              <a:t> control statements are used—there’s only one way to enter and only one way to exit each control statement.</a:t>
            </a:r>
          </a:p>
          <a:p>
            <a:pPr eaLnBrk="1" hangingPunct="1">
              <a:lnSpc>
                <a:spcPct val="90000"/>
              </a:lnSpc>
            </a:pPr>
            <a:r>
              <a:rPr lang="en-US" altLang="en-US" dirty="0" smtClean="0">
                <a:solidFill>
                  <a:srgbClr val="000000"/>
                </a:solidFill>
              </a:rPr>
              <a:t>Connecting control statements in sequence to form structured programs is simple—the exit point of one control statement is connected directly to the entry point of the next, i.e., the control statements are simply placed one after another in a program—we’ve called this “control-statement stacking.”</a:t>
            </a:r>
          </a:p>
          <a:p>
            <a:pPr eaLnBrk="1" hangingPunct="1">
              <a:lnSpc>
                <a:spcPct val="90000"/>
              </a:lnSpc>
            </a:pPr>
            <a:r>
              <a:rPr lang="en-US" altLang="en-US" dirty="0" smtClean="0">
                <a:solidFill>
                  <a:srgbClr val="000000"/>
                </a:solidFill>
              </a:rPr>
              <a:t>The rules for forming structured programs also allow for control statements to be nested.</a:t>
            </a:r>
          </a:p>
        </p:txBody>
      </p:sp>
    </p:spTree>
    <p:extLst>
      <p:ext uri="{BB962C8B-B14F-4D97-AF65-F5344CB8AC3E}">
        <p14:creationId xmlns:p14="http://schemas.microsoft.com/office/powerpoint/2010/main" val="33315484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5053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Figure 4.18 shows the rules for forming structured programs.</a:t>
            </a:r>
          </a:p>
          <a:p>
            <a:pPr eaLnBrk="1" hangingPunct="1">
              <a:lnSpc>
                <a:spcPct val="90000"/>
              </a:lnSpc>
            </a:pPr>
            <a:r>
              <a:rPr lang="en-US" altLang="en-US" sz="2500" dirty="0" smtClean="0">
                <a:solidFill>
                  <a:srgbClr val="000000"/>
                </a:solidFill>
              </a:rPr>
              <a:t>The rules assume that the rectangle flowchart symbol may be used to indicate </a:t>
            </a:r>
            <a:r>
              <a:rPr lang="en-US" altLang="en-US" sz="2500" i="1" dirty="0" smtClean="0">
                <a:solidFill>
                  <a:srgbClr val="000000"/>
                </a:solidFill>
              </a:rPr>
              <a:t>any</a:t>
            </a:r>
            <a:r>
              <a:rPr lang="en-US" altLang="en-US" sz="2500" dirty="0" smtClean="0">
                <a:solidFill>
                  <a:srgbClr val="000000"/>
                </a:solidFill>
              </a:rPr>
              <a:t> action including input/output.</a:t>
            </a:r>
          </a:p>
          <a:p>
            <a:pPr eaLnBrk="1" hangingPunct="1">
              <a:lnSpc>
                <a:spcPct val="90000"/>
              </a:lnSpc>
            </a:pPr>
            <a:r>
              <a:rPr lang="en-US" altLang="en-US" sz="2500" dirty="0" smtClean="0">
                <a:solidFill>
                  <a:srgbClr val="000000"/>
                </a:solidFill>
              </a:rPr>
              <a:t>Figure 4.19 shows the simplest flowchart. </a:t>
            </a:r>
          </a:p>
        </p:txBody>
      </p:sp>
    </p:spTree>
    <p:extLst>
      <p:ext uri="{BB962C8B-B14F-4D97-AF65-F5344CB8AC3E}">
        <p14:creationId xmlns:p14="http://schemas.microsoft.com/office/powerpoint/2010/main" val="37901534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7409285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179258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4522735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556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Applying the rules of Fig. 4.18 always results in a structured flowchart with a neat, building-block appearance.</a:t>
            </a:r>
          </a:p>
          <a:p>
            <a:pPr eaLnBrk="1" hangingPunct="1">
              <a:lnSpc>
                <a:spcPct val="90000"/>
              </a:lnSpc>
            </a:pPr>
            <a:r>
              <a:rPr lang="en-US" altLang="en-US" sz="2500" dirty="0" smtClean="0">
                <a:solidFill>
                  <a:srgbClr val="000000"/>
                </a:solidFill>
              </a:rPr>
              <a:t>Repeatedly applying Rule 2 to the simplest flowchart (Fig. 4.19) results in a structured flowchart containing many rectangles in sequence (Fig. 4.20).</a:t>
            </a:r>
          </a:p>
          <a:p>
            <a:pPr eaLnBrk="1" hangingPunct="1">
              <a:lnSpc>
                <a:spcPct val="90000"/>
              </a:lnSpc>
            </a:pPr>
            <a:r>
              <a:rPr lang="en-US" altLang="en-US" sz="2500" dirty="0" smtClean="0">
                <a:solidFill>
                  <a:srgbClr val="000000"/>
                </a:solidFill>
              </a:rPr>
              <a:t>Rule 2 generates a stack of control statements; so we call Rule 2 the </a:t>
            </a:r>
            <a:r>
              <a:rPr lang="en-US" altLang="en-US" sz="2500" dirty="0" smtClean="0">
                <a:solidFill>
                  <a:srgbClr val="0000FF"/>
                </a:solidFill>
              </a:rPr>
              <a:t>stacking rule</a:t>
            </a:r>
            <a:r>
              <a:rPr lang="en-US" altLang="en-US" sz="2500" dirty="0" smtClean="0">
                <a:solidFill>
                  <a:srgbClr val="000000"/>
                </a:solidFill>
              </a:rPr>
              <a:t>.</a:t>
            </a:r>
          </a:p>
        </p:txBody>
      </p:sp>
    </p:spTree>
    <p:extLst>
      <p:ext uri="{BB962C8B-B14F-4D97-AF65-F5344CB8AC3E}">
        <p14:creationId xmlns:p14="http://schemas.microsoft.com/office/powerpoint/2010/main" val="33825569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4878649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1928026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5667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rPr>
              <a:t>Rule 3 is called the </a:t>
            </a:r>
            <a:r>
              <a:rPr lang="en-US" altLang="en-US" sz="2500" dirty="0" smtClean="0">
                <a:solidFill>
                  <a:srgbClr val="0000FF"/>
                </a:solidFill>
              </a:rPr>
              <a:t>nesting rule</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Repeatedly applying Rule 3 to the simplest flowchart results in a flowchart with neatly nested control statements.</a:t>
            </a:r>
          </a:p>
          <a:p>
            <a:pPr eaLnBrk="1" hangingPunct="1">
              <a:lnSpc>
                <a:spcPct val="90000"/>
              </a:lnSpc>
            </a:pPr>
            <a:r>
              <a:rPr lang="en-US" altLang="en-US" sz="2500" dirty="0" smtClean="0">
                <a:solidFill>
                  <a:srgbClr val="000000"/>
                </a:solidFill>
              </a:rPr>
              <a:t>For example, in Fig. 4.21, the rectangle in the simplest flowchart is first replaced with a double-selection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rPr>
              <a:t>…</a:t>
            </a:r>
            <a:r>
              <a:rPr lang="en-US" altLang="en-US" sz="2500" dirty="0" smtClean="0">
                <a:solidFill>
                  <a:srgbClr val="000000"/>
                </a:solidFill>
                <a:latin typeface="Consolas" panose="020B0609020204030204" pitchFamily="49" charset="0"/>
              </a:rPr>
              <a:t>else</a:t>
            </a:r>
            <a:r>
              <a:rPr lang="en-US" altLang="en-US" sz="2500" dirty="0" smtClean="0">
                <a:solidFill>
                  <a:srgbClr val="000000"/>
                </a:solidFill>
              </a:rPr>
              <a:t>) statement.</a:t>
            </a:r>
          </a:p>
          <a:p>
            <a:pPr eaLnBrk="1" hangingPunct="1">
              <a:lnSpc>
                <a:spcPct val="90000"/>
              </a:lnSpc>
            </a:pPr>
            <a:r>
              <a:rPr lang="en-US" altLang="en-US" sz="2500" dirty="0" smtClean="0">
                <a:solidFill>
                  <a:srgbClr val="000000"/>
                </a:solidFill>
              </a:rPr>
              <a:t>Then Rule 3 is applied again to both of the rectangles in the double-selection statement, replacing each of these rectangles with double-selection statements.</a:t>
            </a:r>
          </a:p>
          <a:p>
            <a:pPr eaLnBrk="1" hangingPunct="1">
              <a:lnSpc>
                <a:spcPct val="90000"/>
              </a:lnSpc>
            </a:pPr>
            <a:r>
              <a:rPr lang="en-US" altLang="en-US" sz="2500" dirty="0" smtClean="0">
                <a:solidFill>
                  <a:srgbClr val="000000"/>
                </a:solidFill>
              </a:rPr>
              <a:t>The dashed box around each of the double-selection statements represents the rectangle that was replaced in the original flowchart.</a:t>
            </a:r>
          </a:p>
        </p:txBody>
      </p:sp>
    </p:spTree>
    <p:extLst>
      <p:ext uri="{BB962C8B-B14F-4D97-AF65-F5344CB8AC3E}">
        <p14:creationId xmlns:p14="http://schemas.microsoft.com/office/powerpoint/2010/main" val="137830969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0959244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57699" name="Text Placeholder 2"/>
          <p:cNvSpPr>
            <a:spLocks noGrp="1"/>
          </p:cNvSpPr>
          <p:nvPr>
            <p:ph type="body" idx="1"/>
          </p:nvPr>
        </p:nvSpPr>
        <p:spPr/>
        <p:txBody>
          <a:bodyPr>
            <a:normAutofit fontScale="85000" lnSpcReduction="20000"/>
          </a:bodyPr>
          <a:lstStyle/>
          <a:p>
            <a:pPr eaLnBrk="1" hangingPunct="1">
              <a:lnSpc>
                <a:spcPct val="90000"/>
              </a:lnSpc>
            </a:pPr>
            <a:r>
              <a:rPr lang="en-US" altLang="en-US" dirty="0" smtClean="0">
                <a:solidFill>
                  <a:srgbClr val="000000"/>
                </a:solidFill>
              </a:rPr>
              <a:t>Rule 4 generates larger, more involved, and more deeply nested structures.</a:t>
            </a:r>
          </a:p>
          <a:p>
            <a:pPr eaLnBrk="1" hangingPunct="1">
              <a:lnSpc>
                <a:spcPct val="90000"/>
              </a:lnSpc>
            </a:pPr>
            <a:r>
              <a:rPr lang="en-US" altLang="en-US" dirty="0" smtClean="0">
                <a:solidFill>
                  <a:srgbClr val="000000"/>
                </a:solidFill>
              </a:rPr>
              <a:t>The flowcharts that emerge from applying the rules in Fig. 4.18 constitute the set of all possible structured flowcharts and hence the set of all possible structured programs. </a:t>
            </a:r>
          </a:p>
          <a:p>
            <a:pPr eaLnBrk="1" hangingPunct="1">
              <a:lnSpc>
                <a:spcPct val="90000"/>
              </a:lnSpc>
            </a:pPr>
            <a:r>
              <a:rPr lang="en-US" altLang="en-US" dirty="0" smtClean="0">
                <a:solidFill>
                  <a:srgbClr val="000000"/>
                </a:solidFill>
              </a:rPr>
              <a:t>It’s because of the elimination of the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 statement that these building blocks never overlap one another.</a:t>
            </a:r>
          </a:p>
          <a:p>
            <a:pPr eaLnBrk="1" hangingPunct="1">
              <a:lnSpc>
                <a:spcPct val="90000"/>
              </a:lnSpc>
            </a:pPr>
            <a:r>
              <a:rPr lang="en-US" altLang="en-US" dirty="0" smtClean="0">
                <a:solidFill>
                  <a:srgbClr val="000000"/>
                </a:solidFill>
              </a:rPr>
              <a:t>The beauty of the structured approach is that we use only a small number of simple </a:t>
            </a:r>
            <a:r>
              <a:rPr lang="en-US" altLang="en-US" i="1" dirty="0" smtClean="0">
                <a:solidFill>
                  <a:srgbClr val="000000"/>
                </a:solidFill>
              </a:rPr>
              <a:t>single-entry/single-exit</a:t>
            </a:r>
            <a:r>
              <a:rPr lang="en-US" altLang="en-US" dirty="0" smtClean="0">
                <a:solidFill>
                  <a:srgbClr val="000000"/>
                </a:solidFill>
              </a:rPr>
              <a:t> pieces, and we assemble them in only two simple ways.</a:t>
            </a:r>
          </a:p>
        </p:txBody>
      </p:sp>
    </p:spTree>
    <p:extLst>
      <p:ext uri="{BB962C8B-B14F-4D97-AF65-F5344CB8AC3E}">
        <p14:creationId xmlns:p14="http://schemas.microsoft.com/office/powerpoint/2010/main" val="25020421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58723" name="Text Placeholder 2"/>
          <p:cNvSpPr>
            <a:spLocks noGrp="1"/>
          </p:cNvSpPr>
          <p:nvPr>
            <p:ph type="body" idx="1"/>
          </p:nvPr>
        </p:nvSpPr>
        <p:spPr/>
        <p:txBody>
          <a:bodyPr/>
          <a:lstStyle/>
          <a:p>
            <a:pPr eaLnBrk="1" hangingPunct="1"/>
            <a:r>
              <a:rPr lang="en-US" altLang="en-US" dirty="0" smtClean="0">
                <a:solidFill>
                  <a:srgbClr val="000000"/>
                </a:solidFill>
              </a:rPr>
              <a:t>Figure 4.22 shows the kinds of stacked building blocks that emerge from applying Rule 2 and the kinds of nested building blocks that emerge from applying Rule 3.</a:t>
            </a:r>
          </a:p>
          <a:p>
            <a:pPr eaLnBrk="1" hangingPunct="1"/>
            <a:r>
              <a:rPr lang="en-US" altLang="en-US" dirty="0" smtClean="0">
                <a:solidFill>
                  <a:srgbClr val="000000"/>
                </a:solidFill>
              </a:rPr>
              <a:t>The figure also shows the kind of overlapped building blocks that cannot appear in structured flowcharts (because of the elimination of the </a:t>
            </a:r>
            <a:r>
              <a:rPr lang="en-US" altLang="en-US" dirty="0" err="1" smtClean="0">
                <a:solidFill>
                  <a:srgbClr val="000000"/>
                </a:solidFill>
                <a:latin typeface="Consolas" panose="020B0609020204030204" pitchFamily="49" charset="0"/>
              </a:rPr>
              <a:t>goto</a:t>
            </a:r>
            <a:r>
              <a:rPr lang="en-US" altLang="en-US" dirty="0" smtClean="0">
                <a:solidFill>
                  <a:srgbClr val="000000"/>
                </a:solidFill>
              </a:rPr>
              <a:t> statement).  </a:t>
            </a:r>
          </a:p>
        </p:txBody>
      </p:sp>
    </p:spTree>
    <p:extLst>
      <p:ext uri="{BB962C8B-B14F-4D97-AF65-F5344CB8AC3E}">
        <p14:creationId xmlns:p14="http://schemas.microsoft.com/office/powerpoint/2010/main" val="5885479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92090558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6384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rPr>
              <a:t>If the rules in Fig. 4.18 are followed, an unstructured flowchart (such as that in Fig. 4.23) cannot be created.</a:t>
            </a:r>
          </a:p>
          <a:p>
            <a:pPr eaLnBrk="1" hangingPunct="1">
              <a:lnSpc>
                <a:spcPct val="80000"/>
              </a:lnSpc>
            </a:pPr>
            <a:r>
              <a:rPr lang="en-US" altLang="en-US" sz="2500" dirty="0" smtClean="0">
                <a:solidFill>
                  <a:srgbClr val="000000"/>
                </a:solidFill>
              </a:rPr>
              <a:t>If you’re uncertain whether a particular flowchart is structured, apply the rules of Fig. 4.18 in reverse to try to reduce the flowchart to the simplest flowchart.</a:t>
            </a:r>
          </a:p>
          <a:p>
            <a:pPr eaLnBrk="1" hangingPunct="1">
              <a:lnSpc>
                <a:spcPct val="80000"/>
              </a:lnSpc>
            </a:pPr>
            <a:r>
              <a:rPr lang="en-US" altLang="en-US" sz="2500" dirty="0" smtClean="0">
                <a:solidFill>
                  <a:srgbClr val="000000"/>
                </a:solidFill>
              </a:rPr>
              <a:t>If you succeed, the original flowchart is structured; otherwise, it’s not.</a:t>
            </a:r>
          </a:p>
          <a:p>
            <a:pPr eaLnBrk="1" hangingPunct="1">
              <a:lnSpc>
                <a:spcPct val="80000"/>
              </a:lnSpc>
            </a:pPr>
            <a:r>
              <a:rPr lang="en-US" altLang="en-US" sz="2500" dirty="0" smtClean="0">
                <a:solidFill>
                  <a:srgbClr val="000000"/>
                </a:solidFill>
              </a:rPr>
              <a:t>Structured programming promotes simplicity.</a:t>
            </a:r>
          </a:p>
          <a:p>
            <a:pPr eaLnBrk="1" hangingPunct="1">
              <a:lnSpc>
                <a:spcPct val="80000"/>
              </a:lnSpc>
            </a:pPr>
            <a:r>
              <a:rPr lang="en-US" altLang="en-US" sz="2500" dirty="0" err="1" smtClean="0">
                <a:solidFill>
                  <a:srgbClr val="000000"/>
                </a:solidFill>
              </a:rPr>
              <a:t>Bohm</a:t>
            </a:r>
            <a:r>
              <a:rPr lang="en-US" altLang="en-US" sz="2500" dirty="0" smtClean="0">
                <a:solidFill>
                  <a:srgbClr val="000000"/>
                </a:solidFill>
              </a:rPr>
              <a:t> and </a:t>
            </a:r>
            <a:r>
              <a:rPr lang="en-US" altLang="en-US" sz="2500" dirty="0" err="1" smtClean="0">
                <a:solidFill>
                  <a:srgbClr val="000000"/>
                </a:solidFill>
              </a:rPr>
              <a:t>Jacopini</a:t>
            </a:r>
            <a:r>
              <a:rPr lang="en-US" altLang="en-US" sz="2500" dirty="0" smtClean="0">
                <a:solidFill>
                  <a:srgbClr val="000000"/>
                </a:solidFill>
              </a:rPr>
              <a:t> showed that only three forms of control are needed:</a:t>
            </a:r>
          </a:p>
          <a:p>
            <a:pPr lvl="1" eaLnBrk="1" hangingPunct="1">
              <a:lnSpc>
                <a:spcPct val="80000"/>
              </a:lnSpc>
            </a:pPr>
            <a:r>
              <a:rPr lang="en-US" altLang="en-US" sz="2100" dirty="0" smtClean="0">
                <a:solidFill>
                  <a:srgbClr val="000000"/>
                </a:solidFill>
              </a:rPr>
              <a:t>Sequence</a:t>
            </a:r>
          </a:p>
          <a:p>
            <a:pPr lvl="1" eaLnBrk="1" hangingPunct="1">
              <a:lnSpc>
                <a:spcPct val="80000"/>
              </a:lnSpc>
            </a:pPr>
            <a:r>
              <a:rPr lang="en-US" altLang="en-US" sz="2100" dirty="0" smtClean="0">
                <a:solidFill>
                  <a:srgbClr val="000000"/>
                </a:solidFill>
              </a:rPr>
              <a:t>Selection</a:t>
            </a:r>
          </a:p>
          <a:p>
            <a:pPr lvl="1" eaLnBrk="1" hangingPunct="1">
              <a:lnSpc>
                <a:spcPct val="80000"/>
              </a:lnSpc>
            </a:pPr>
            <a:r>
              <a:rPr lang="en-US" altLang="en-US" sz="2100" dirty="0" smtClean="0">
                <a:solidFill>
                  <a:srgbClr val="000000"/>
                </a:solidFill>
              </a:rPr>
              <a:t>Iteration</a:t>
            </a:r>
          </a:p>
        </p:txBody>
      </p:sp>
    </p:spTree>
    <p:extLst>
      <p:ext uri="{BB962C8B-B14F-4D97-AF65-F5344CB8AC3E}">
        <p14:creationId xmlns:p14="http://schemas.microsoft.com/office/powerpoint/2010/main" val="246637745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38530042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6486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Sequence is </a:t>
            </a:r>
            <a:r>
              <a:rPr lang="en-US" altLang="en-US" dirty="0" err="1" smtClean="0">
                <a:solidFill>
                  <a:srgbClr val="000000"/>
                </a:solidFill>
              </a:rPr>
              <a:t>straighforward</a:t>
            </a:r>
            <a:r>
              <a:rPr lang="en-US" altLang="en-US" dirty="0" smtClean="0">
                <a:solidFill>
                  <a:srgbClr val="000000"/>
                </a:solidFill>
              </a:rPr>
              <a:t>.</a:t>
            </a:r>
          </a:p>
          <a:p>
            <a:pPr eaLnBrk="1" hangingPunct="1"/>
            <a:r>
              <a:rPr lang="en-US" altLang="en-US" dirty="0" smtClean="0">
                <a:solidFill>
                  <a:srgbClr val="000000"/>
                </a:solidFill>
              </a:rPr>
              <a:t>Selection is implemented in one of three ways:</a:t>
            </a:r>
          </a:p>
          <a:p>
            <a:pPr lvl="1" eaLnBrk="1" hangingPunct="1"/>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(single selection)</a:t>
            </a:r>
          </a:p>
          <a:p>
            <a:pPr lvl="1" eaLnBrk="1" hangingPunct="1"/>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 (double selection)</a:t>
            </a:r>
          </a:p>
          <a:p>
            <a:pPr lvl="1" eaLnBrk="1" hangingPunct="1"/>
            <a:r>
              <a:rPr lang="en-US" altLang="en-US" dirty="0" smtClean="0">
                <a:solidFill>
                  <a:srgbClr val="000000"/>
                </a:solidFill>
                <a:latin typeface="Consolas" panose="020B0609020204030204" pitchFamily="49" charset="0"/>
              </a:rPr>
              <a:t>switch</a:t>
            </a:r>
            <a:r>
              <a:rPr lang="en-US" altLang="en-US" dirty="0" smtClean="0">
                <a:solidFill>
                  <a:srgbClr val="000000"/>
                </a:solidFill>
              </a:rPr>
              <a:t> statement (multiple selection)</a:t>
            </a:r>
          </a:p>
          <a:p>
            <a:pPr eaLnBrk="1" hangingPunct="1"/>
            <a:r>
              <a:rPr lang="en-US" altLang="en-US" dirty="0" smtClean="0">
                <a:solidFill>
                  <a:srgbClr val="000000"/>
                </a:solidFill>
              </a:rPr>
              <a:t>In fact, it’s straightforward to prove that the simple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is sufficient to provide any form of selection—everything that can be done with the </a:t>
            </a:r>
            <a:r>
              <a:rPr lang="en-US" altLang="en-US" dirty="0" smtClean="0">
                <a:solidFill>
                  <a:srgbClr val="000000"/>
                </a:solidFill>
                <a:latin typeface="Consolas" panose="020B0609020204030204" pitchFamily="49" charset="0"/>
              </a:rPr>
              <a:t>if</a:t>
            </a:r>
            <a:r>
              <a:rPr lang="en-US" altLang="en-US" dirty="0" smtClean="0">
                <a:solidFill>
                  <a:srgbClr val="000000"/>
                </a:solidFill>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rPr>
              <a:t> statement and the </a:t>
            </a:r>
            <a:r>
              <a:rPr lang="en-US" altLang="en-US" dirty="0" smtClean="0">
                <a:solidFill>
                  <a:srgbClr val="000000"/>
                </a:solidFill>
                <a:latin typeface="Consolas" panose="020B0609020204030204" pitchFamily="49" charset="0"/>
              </a:rPr>
              <a:t>switch</a:t>
            </a:r>
            <a:r>
              <a:rPr lang="en-US" altLang="en-US" dirty="0" smtClean="0">
                <a:solidFill>
                  <a:srgbClr val="000000"/>
                </a:solidFill>
              </a:rPr>
              <a:t> statement can be implemented with one or more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statements.</a:t>
            </a:r>
          </a:p>
        </p:txBody>
      </p:sp>
    </p:spTree>
    <p:extLst>
      <p:ext uri="{BB962C8B-B14F-4D97-AF65-F5344CB8AC3E}">
        <p14:creationId xmlns:p14="http://schemas.microsoft.com/office/powerpoint/2010/main" val="6363759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6589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Iteration is implemented in one of three ways:</a:t>
            </a:r>
          </a:p>
          <a:p>
            <a:pPr lvl="1" eaLnBrk="1" hangingPunct="1"/>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a:t>
            </a:r>
          </a:p>
          <a:p>
            <a:pPr lvl="1" eaLnBrk="1" hangingPunct="1"/>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a:t>
            </a:r>
          </a:p>
          <a:p>
            <a:pPr lvl="1" eaLnBrk="1" hangingPunct="1"/>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a:t>
            </a:r>
          </a:p>
          <a:p>
            <a:pPr eaLnBrk="1" hangingPunct="1"/>
            <a:r>
              <a:rPr lang="en-US" altLang="en-US" dirty="0" smtClean="0">
                <a:solidFill>
                  <a:srgbClr val="000000"/>
                </a:solidFill>
              </a:rPr>
              <a:t>It’s straightforward to prove that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is sufficient to provide any form of iteration.</a:t>
            </a:r>
          </a:p>
          <a:p>
            <a:pPr eaLnBrk="1" hangingPunct="1"/>
            <a:r>
              <a:rPr lang="en-US" altLang="en-US" dirty="0" smtClean="0">
                <a:solidFill>
                  <a:srgbClr val="000000"/>
                </a:solidFill>
              </a:rPr>
              <a:t>Everything that can be done with the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and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can be done with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a:t>
            </a:r>
          </a:p>
        </p:txBody>
      </p:sp>
    </p:spTree>
    <p:extLst>
      <p:ext uri="{BB962C8B-B14F-4D97-AF65-F5344CB8AC3E}">
        <p14:creationId xmlns:p14="http://schemas.microsoft.com/office/powerpoint/2010/main" val="175265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3317664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6691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Combining these results illustrates that </a:t>
            </a:r>
            <a:r>
              <a:rPr lang="en-US" altLang="en-US" i="1" dirty="0" smtClean="0">
                <a:solidFill>
                  <a:srgbClr val="000000"/>
                </a:solidFill>
              </a:rPr>
              <a:t>any</a:t>
            </a:r>
            <a:r>
              <a:rPr lang="en-US" altLang="en-US" dirty="0" smtClean="0">
                <a:solidFill>
                  <a:srgbClr val="000000"/>
                </a:solidFill>
              </a:rPr>
              <a:t> form of control ever needed in a C program can be expressed in terms of only </a:t>
            </a:r>
            <a:r>
              <a:rPr lang="en-US" altLang="en-US" i="1" dirty="0" smtClean="0">
                <a:solidFill>
                  <a:srgbClr val="000000"/>
                </a:solidFill>
              </a:rPr>
              <a:t>three</a:t>
            </a:r>
            <a:r>
              <a:rPr lang="en-US" altLang="en-US" dirty="0" smtClean="0">
                <a:solidFill>
                  <a:srgbClr val="000000"/>
                </a:solidFill>
              </a:rPr>
              <a:t> forms of control:</a:t>
            </a:r>
          </a:p>
          <a:p>
            <a:pPr lvl="1" eaLnBrk="1" hangingPunct="1"/>
            <a:r>
              <a:rPr lang="en-US" altLang="en-US" dirty="0" smtClean="0">
                <a:solidFill>
                  <a:srgbClr val="000000"/>
                </a:solidFill>
              </a:rPr>
              <a:t>sequence</a:t>
            </a:r>
          </a:p>
          <a:p>
            <a:pPr lvl="1" eaLnBrk="1" hangingPunct="1"/>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(selection)</a:t>
            </a:r>
          </a:p>
          <a:p>
            <a:pPr lvl="1" eaLnBrk="1" hangingPunct="1"/>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(iteration)</a:t>
            </a:r>
          </a:p>
          <a:p>
            <a:pPr eaLnBrk="1" hangingPunct="1"/>
            <a:r>
              <a:rPr lang="en-US" altLang="en-US" dirty="0" smtClean="0">
                <a:solidFill>
                  <a:srgbClr val="000000"/>
                </a:solidFill>
              </a:rPr>
              <a:t>And these control statements can be combined in only </a:t>
            </a:r>
            <a:r>
              <a:rPr lang="en-US" altLang="en-US" i="1" dirty="0" smtClean="0">
                <a:solidFill>
                  <a:srgbClr val="000000"/>
                </a:solidFill>
              </a:rPr>
              <a:t>two ways—stacking </a:t>
            </a:r>
            <a:r>
              <a:rPr lang="en-US" altLang="en-US" dirty="0" smtClean="0">
                <a:solidFill>
                  <a:srgbClr val="000000"/>
                </a:solidFill>
              </a:rPr>
              <a:t>and </a:t>
            </a:r>
            <a:r>
              <a:rPr lang="en-US" altLang="en-US" i="1" dirty="0" smtClean="0">
                <a:solidFill>
                  <a:srgbClr val="000000"/>
                </a:solidFill>
              </a:rPr>
              <a:t>nesting</a:t>
            </a:r>
            <a:r>
              <a:rPr lang="en-US" altLang="en-US" dirty="0" smtClean="0">
                <a:solidFill>
                  <a:srgbClr val="000000"/>
                </a:solidFill>
              </a:rPr>
              <a:t>.</a:t>
            </a:r>
          </a:p>
          <a:p>
            <a:pPr eaLnBrk="1" hangingPunct="1"/>
            <a:r>
              <a:rPr lang="en-US" altLang="en-US" dirty="0" smtClean="0">
                <a:solidFill>
                  <a:srgbClr val="000000"/>
                </a:solidFill>
              </a:rPr>
              <a:t>Indeed, structured programming promotes simplicity.</a:t>
            </a:r>
          </a:p>
        </p:txBody>
      </p:sp>
    </p:spTree>
    <p:extLst>
      <p:ext uri="{BB962C8B-B14F-4D97-AF65-F5344CB8AC3E}">
        <p14:creationId xmlns:p14="http://schemas.microsoft.com/office/powerpoint/2010/main" val="39996387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4.12  </a:t>
            </a:r>
            <a:r>
              <a:rPr lang="en-US" smtClean="0">
                <a:solidFill>
                  <a:srgbClr val="3380E6"/>
                </a:solidFill>
                <a:latin typeface="Arial"/>
              </a:rPr>
              <a:t>Structured Programming Summary (Cont.)</a:t>
            </a:r>
          </a:p>
        </p:txBody>
      </p:sp>
      <p:sp>
        <p:nvSpPr>
          <p:cNvPr id="16793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In Chapters 3 and 4, we discussed how to compose programs from control statements containing actions and decisions.</a:t>
            </a:r>
          </a:p>
          <a:p>
            <a:pPr eaLnBrk="1" hangingPunct="1"/>
            <a:r>
              <a:rPr lang="en-US" altLang="en-US" dirty="0" smtClean="0">
                <a:solidFill>
                  <a:srgbClr val="000000"/>
                </a:solidFill>
              </a:rPr>
              <a:t>In Chapter 5, we introduce another program structuring unit called the function.</a:t>
            </a:r>
          </a:p>
          <a:p>
            <a:pPr eaLnBrk="1" hangingPunct="1"/>
            <a:r>
              <a:rPr lang="en-US" altLang="en-US" dirty="0" smtClean="0">
                <a:solidFill>
                  <a:srgbClr val="000000"/>
                </a:solidFill>
              </a:rPr>
              <a:t>We’ll learn to compose large programs by combining functions, which, in turn, are composed of control statements.</a:t>
            </a:r>
          </a:p>
          <a:p>
            <a:pPr eaLnBrk="1" hangingPunct="1"/>
            <a:r>
              <a:rPr lang="en-US" altLang="en-US" dirty="0" smtClean="0">
                <a:solidFill>
                  <a:srgbClr val="000000"/>
                </a:solidFill>
              </a:rPr>
              <a:t>We’ll also discuss how using functions promotes software reusability.</a:t>
            </a:r>
          </a:p>
        </p:txBody>
      </p:sp>
    </p:spTree>
    <p:extLst>
      <p:ext uri="{BB962C8B-B14F-4D97-AF65-F5344CB8AC3E}">
        <p14:creationId xmlns:p14="http://schemas.microsoft.com/office/powerpoint/2010/main" val="4781976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a:t>
            </a:r>
          </a:p>
        </p:txBody>
      </p:sp>
      <p:sp>
        <p:nvSpPr>
          <p:cNvPr id="16281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rPr>
              <a:t>Checking Function </a:t>
            </a:r>
            <a:r>
              <a:rPr lang="en-US" b="1" i="1" dirty="0" err="1" smtClean="0">
                <a:solidFill>
                  <a:srgbClr val="000000"/>
                </a:solidFill>
                <a:latin typeface="Consolas" panose="020B0609020204030204" pitchFamily="49" charset="0"/>
              </a:rPr>
              <a:t>scanf</a:t>
            </a:r>
            <a:r>
              <a:rPr lang="en-US" b="1" i="1" dirty="0" err="1" smtClean="0">
                <a:solidFill>
                  <a:srgbClr val="000000"/>
                </a:solidFill>
              </a:rPr>
              <a:t>’s</a:t>
            </a:r>
            <a:r>
              <a:rPr lang="en-US" b="1" i="1" dirty="0" smtClean="0">
                <a:solidFill>
                  <a:srgbClr val="000000"/>
                </a:solidFill>
              </a:rPr>
              <a:t> Return Value</a:t>
            </a:r>
          </a:p>
          <a:p>
            <a:pPr eaLnBrk="1" hangingPunct="1">
              <a:defRPr/>
            </a:pPr>
            <a:r>
              <a:rPr lang="en-US" dirty="0" smtClean="0">
                <a:solidFill>
                  <a:srgbClr val="000000"/>
                </a:solidFill>
              </a:rPr>
              <a:t>Figure 4.6 used the math library function </a:t>
            </a:r>
            <a:r>
              <a:rPr lang="en-US" sz="2400" dirty="0" err="1" smtClean="0">
                <a:solidFill>
                  <a:srgbClr val="000000"/>
                </a:solidFill>
                <a:latin typeface="Consolas" panose="020B0609020204030204" pitchFamily="49" charset="0"/>
              </a:rPr>
              <a:t>pow</a:t>
            </a:r>
            <a:r>
              <a:rPr lang="en-US" dirty="0" smtClean="0">
                <a:solidFill>
                  <a:srgbClr val="000000"/>
                </a:solidFill>
              </a:rPr>
              <a:t>, which calculates the value of its first argument raised to the power of its second argument and </a:t>
            </a:r>
            <a:r>
              <a:rPr lang="en-US" i="1" dirty="0" smtClean="0">
                <a:solidFill>
                  <a:srgbClr val="000000"/>
                </a:solidFill>
              </a:rPr>
              <a:t>returns</a:t>
            </a:r>
            <a:r>
              <a:rPr lang="en-US" dirty="0" smtClean="0">
                <a:solidFill>
                  <a:srgbClr val="000000"/>
                </a:solidFill>
              </a:rPr>
              <a:t> the result as a </a:t>
            </a:r>
            <a:r>
              <a:rPr lang="en-US" sz="2400" dirty="0" smtClean="0">
                <a:solidFill>
                  <a:srgbClr val="000000"/>
                </a:solidFill>
                <a:latin typeface="Consolas" panose="020B0609020204030204" pitchFamily="49" charset="0"/>
              </a:rPr>
              <a:t>double</a:t>
            </a:r>
            <a:r>
              <a:rPr lang="en-US" dirty="0" smtClean="0">
                <a:solidFill>
                  <a:srgbClr val="000000"/>
                </a:solidFill>
              </a:rPr>
              <a:t> value. </a:t>
            </a:r>
          </a:p>
          <a:p>
            <a:pPr eaLnBrk="1" hangingPunct="1">
              <a:defRPr/>
            </a:pPr>
            <a:r>
              <a:rPr lang="en-US" dirty="0" smtClean="0">
                <a:solidFill>
                  <a:srgbClr val="000000"/>
                </a:solidFill>
              </a:rPr>
              <a:t>The calculation’s result was then used in the statement that called </a:t>
            </a:r>
            <a:r>
              <a:rPr lang="en-US" sz="2400" dirty="0" err="1" smtClean="0">
                <a:solidFill>
                  <a:srgbClr val="000000"/>
                </a:solidFill>
                <a:latin typeface="Consolas" panose="020B0609020204030204" pitchFamily="49" charset="0"/>
              </a:rPr>
              <a:t>pow</a:t>
            </a:r>
            <a:r>
              <a:rPr lang="en-US" dirty="0" smtClean="0">
                <a:solidFill>
                  <a:srgbClr val="000000"/>
                </a:solidFill>
              </a:rPr>
              <a:t>. </a:t>
            </a:r>
          </a:p>
        </p:txBody>
      </p:sp>
    </p:spTree>
    <p:extLst>
      <p:ext uri="{BB962C8B-B14F-4D97-AF65-F5344CB8AC3E}">
        <p14:creationId xmlns:p14="http://schemas.microsoft.com/office/powerpoint/2010/main" val="9084754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6998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Many functions return values indicating whether they executed successfully. </a:t>
            </a:r>
          </a:p>
          <a:p>
            <a:pPr eaLnBrk="1" hangingPunct="1"/>
            <a:r>
              <a:rPr lang="en-US" altLang="en-US" dirty="0" smtClean="0">
                <a:solidFill>
                  <a:srgbClr val="000000"/>
                </a:solidFill>
              </a:rPr>
              <a:t>For example, function </a:t>
            </a:r>
            <a:r>
              <a:rPr lang="en-US" altLang="en-US" sz="2400" dirty="0" err="1" smtClean="0">
                <a:solidFill>
                  <a:srgbClr val="000000"/>
                </a:solidFill>
                <a:latin typeface="Consolas" panose="020B0609020204030204" pitchFamily="49" charset="0"/>
              </a:rPr>
              <a:t>scanf</a:t>
            </a:r>
            <a:r>
              <a:rPr lang="en-US" altLang="en-US" dirty="0" smtClean="0">
                <a:solidFill>
                  <a:srgbClr val="000000"/>
                </a:solidFill>
              </a:rPr>
              <a:t> returns an </a:t>
            </a:r>
            <a:r>
              <a:rPr lang="en-US" altLang="en-US" sz="2400" dirty="0" err="1" smtClean="0">
                <a:solidFill>
                  <a:srgbClr val="000000"/>
                </a:solidFill>
                <a:latin typeface="Consolas" panose="020B0609020204030204" pitchFamily="49" charset="0"/>
              </a:rPr>
              <a:t>int</a:t>
            </a:r>
            <a:r>
              <a:rPr lang="en-US" altLang="en-US" dirty="0" smtClean="0">
                <a:solidFill>
                  <a:srgbClr val="000000"/>
                </a:solidFill>
              </a:rPr>
              <a:t> indicating whether the input operation was successful. </a:t>
            </a:r>
          </a:p>
          <a:p>
            <a:pPr eaLnBrk="1" hangingPunct="1"/>
            <a:r>
              <a:rPr lang="en-US" altLang="en-US" dirty="0" smtClean="0">
                <a:solidFill>
                  <a:srgbClr val="000000"/>
                </a:solidFill>
              </a:rPr>
              <a:t>If an input failure occurs, </a:t>
            </a:r>
            <a:r>
              <a:rPr lang="en-US" altLang="en-US" sz="2400" dirty="0" err="1" smtClean="0">
                <a:solidFill>
                  <a:srgbClr val="000000"/>
                </a:solidFill>
                <a:latin typeface="Consolas" panose="020B0609020204030204" pitchFamily="49" charset="0"/>
              </a:rPr>
              <a:t>scanf</a:t>
            </a:r>
            <a:r>
              <a:rPr lang="en-US" altLang="en-US" dirty="0" smtClean="0">
                <a:solidFill>
                  <a:srgbClr val="000000"/>
                </a:solidFill>
              </a:rPr>
              <a:t> returns the value </a:t>
            </a:r>
            <a:r>
              <a:rPr lang="en-US" altLang="en-US" sz="2400" dirty="0" smtClean="0">
                <a:solidFill>
                  <a:srgbClr val="000000"/>
                </a:solidFill>
                <a:latin typeface="Consolas" panose="020B0609020204030204" pitchFamily="49" charset="0"/>
              </a:rPr>
              <a:t>EOF</a:t>
            </a:r>
            <a:r>
              <a:rPr lang="en-US" altLang="en-US" dirty="0" smtClean="0">
                <a:solidFill>
                  <a:srgbClr val="000000"/>
                </a:solidFill>
              </a:rPr>
              <a:t> (defined in </a:t>
            </a:r>
            <a:r>
              <a:rPr lang="en-US" altLang="en-US" sz="2400" dirty="0" smtClean="0">
                <a:solidFill>
                  <a:srgbClr val="000000"/>
                </a:solidFill>
                <a:latin typeface="Consolas" panose="020B0609020204030204" pitchFamily="49" charset="0"/>
              </a:rPr>
              <a:t>&lt;</a:t>
            </a:r>
            <a:r>
              <a:rPr lang="en-US" altLang="en-US" sz="2400" dirty="0" err="1" smtClean="0">
                <a:solidFill>
                  <a:srgbClr val="000000"/>
                </a:solidFill>
                <a:latin typeface="Consolas" panose="020B0609020204030204" pitchFamily="49" charset="0"/>
              </a:rPr>
              <a:t>stdio.h</a:t>
            </a:r>
            <a:r>
              <a:rPr lang="en-US" altLang="en-US" sz="2400" dirty="0" smtClean="0">
                <a:solidFill>
                  <a:srgbClr val="000000"/>
                </a:solidFill>
                <a:latin typeface="Consolas" panose="020B0609020204030204" pitchFamily="49" charset="0"/>
              </a:rPr>
              <a:t>&gt;</a:t>
            </a:r>
            <a:r>
              <a:rPr lang="en-US" altLang="en-US" dirty="0" smtClean="0">
                <a:solidFill>
                  <a:srgbClr val="000000"/>
                </a:solidFill>
              </a:rPr>
              <a:t>); otherwise, it returns the number of items that were read. </a:t>
            </a:r>
          </a:p>
          <a:p>
            <a:pPr eaLnBrk="1" hangingPunct="1"/>
            <a:r>
              <a:rPr lang="en-US" altLang="en-US" dirty="0" smtClean="0">
                <a:solidFill>
                  <a:srgbClr val="000000"/>
                </a:solidFill>
              </a:rPr>
              <a:t>If this value does not match the number you intended to read, then </a:t>
            </a:r>
            <a:r>
              <a:rPr lang="en-US" altLang="en-US" sz="2400" dirty="0" err="1" smtClean="0">
                <a:solidFill>
                  <a:srgbClr val="000000"/>
                </a:solidFill>
                <a:latin typeface="Consolas" panose="020B0609020204030204" pitchFamily="49" charset="0"/>
              </a:rPr>
              <a:t>scanf</a:t>
            </a:r>
            <a:r>
              <a:rPr lang="en-US" altLang="en-US" sz="2400" dirty="0" smtClean="0">
                <a:solidFill>
                  <a:srgbClr val="000000"/>
                </a:solidFill>
              </a:rPr>
              <a:t> </a:t>
            </a:r>
            <a:r>
              <a:rPr lang="en-US" altLang="en-US" dirty="0" smtClean="0">
                <a:solidFill>
                  <a:srgbClr val="000000"/>
                </a:solidFill>
              </a:rPr>
              <a:t>was unable to complete the input operation. </a:t>
            </a:r>
          </a:p>
        </p:txBody>
      </p:sp>
    </p:spTree>
    <p:extLst>
      <p:ext uri="{BB962C8B-B14F-4D97-AF65-F5344CB8AC3E}">
        <p14:creationId xmlns:p14="http://schemas.microsoft.com/office/powerpoint/2010/main" val="358862674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7101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Consider the following statement from Fig. 3.6</a:t>
            </a:r>
          </a:p>
          <a:p>
            <a:pPr marL="603250" lvl="2" indent="0" eaLnBrk="1" hangingPunct="1">
              <a:buFont typeface="Wingdings 2" panose="05020102010507070707" pitchFamily="18" charset="2"/>
              <a:buNone/>
            </a:pPr>
            <a:r>
              <a:rPr lang="en-US" altLang="en-US" sz="2000" dirty="0" err="1" smtClean="0">
                <a:solidFill>
                  <a:srgbClr val="000000"/>
                </a:solidFill>
                <a:latin typeface="Consolas" panose="020B0609020204030204" pitchFamily="49" charset="0"/>
              </a:rPr>
              <a:t>scanf</a:t>
            </a:r>
            <a:r>
              <a:rPr lang="en-US" altLang="en-US" sz="2000" dirty="0" smtClean="0">
                <a:solidFill>
                  <a:srgbClr val="000000"/>
                </a:solidFill>
                <a:latin typeface="Consolas" panose="020B0609020204030204" pitchFamily="49" charset="0"/>
              </a:rPr>
              <a:t>(</a:t>
            </a:r>
            <a:r>
              <a:rPr lang="en-US" altLang="en-US" sz="2000" b="1" dirty="0" smtClean="0">
                <a:solidFill>
                  <a:srgbClr val="0070C0"/>
                </a:solidFill>
                <a:latin typeface="Consolas" panose="020B0609020204030204" pitchFamily="49" charset="0"/>
              </a:rPr>
              <a:t>"%d"</a:t>
            </a:r>
            <a:r>
              <a:rPr lang="en-US" altLang="en-US" sz="2000" dirty="0" smtClean="0">
                <a:solidFill>
                  <a:srgbClr val="000000"/>
                </a:solidFill>
                <a:latin typeface="Consolas" panose="020B0609020204030204" pitchFamily="49" charset="0"/>
              </a:rPr>
              <a:t>, &amp;grade); </a:t>
            </a:r>
            <a:r>
              <a:rPr lang="en-US" altLang="en-US" sz="2000" dirty="0" smtClean="0">
                <a:solidFill>
                  <a:srgbClr val="00B050"/>
                </a:solidFill>
                <a:latin typeface="Consolas" panose="020B0609020204030204" pitchFamily="49" charset="0"/>
              </a:rPr>
              <a:t>// read grade from user</a:t>
            </a:r>
          </a:p>
          <a:p>
            <a:pPr marL="365125" lvl="1" indent="0" eaLnBrk="1" hangingPunct="1">
              <a:buFont typeface="Verdana" panose="020B0604030504040204" pitchFamily="34" charset="0"/>
              <a:buNone/>
            </a:pPr>
            <a:r>
              <a:rPr lang="en-US" altLang="en-US" sz="2700" dirty="0" smtClean="0">
                <a:solidFill>
                  <a:srgbClr val="000000"/>
                </a:solidFill>
              </a:rPr>
              <a:t>which expects to read one </a:t>
            </a:r>
            <a:r>
              <a:rPr lang="en-US" altLang="en-US" sz="2400" dirty="0" err="1" smtClean="0">
                <a:solidFill>
                  <a:srgbClr val="000000"/>
                </a:solidFill>
                <a:latin typeface="Consolas" panose="020B0609020204030204" pitchFamily="49" charset="0"/>
              </a:rPr>
              <a:t>int</a:t>
            </a:r>
            <a:r>
              <a:rPr lang="en-US" altLang="en-US" sz="2700" dirty="0" smtClean="0">
                <a:solidFill>
                  <a:srgbClr val="000000"/>
                </a:solidFill>
              </a:rPr>
              <a:t> value. </a:t>
            </a:r>
          </a:p>
          <a:p>
            <a:pPr eaLnBrk="1" hangingPunct="1"/>
            <a:r>
              <a:rPr lang="en-US" altLang="en-US" dirty="0" smtClean="0">
                <a:solidFill>
                  <a:srgbClr val="000000"/>
                </a:solidFill>
              </a:rPr>
              <a:t>If the user enters an integer, </a:t>
            </a:r>
            <a:r>
              <a:rPr lang="en-US" altLang="en-US" sz="2400" dirty="0" err="1" smtClean="0">
                <a:solidFill>
                  <a:srgbClr val="000000"/>
                </a:solidFill>
                <a:latin typeface="Consolas" panose="020B0609020204030204" pitchFamily="49" charset="0"/>
              </a:rPr>
              <a:t>scanf</a:t>
            </a:r>
            <a:r>
              <a:rPr lang="en-US" altLang="en-US" dirty="0" smtClean="0">
                <a:solidFill>
                  <a:srgbClr val="000000"/>
                </a:solidFill>
              </a:rPr>
              <a:t> returns </a:t>
            </a:r>
            <a:r>
              <a:rPr lang="en-US" altLang="en-US" sz="2400" dirty="0" smtClean="0">
                <a:solidFill>
                  <a:srgbClr val="000000"/>
                </a:solidFill>
                <a:latin typeface="Consolas" panose="020B0609020204030204" pitchFamily="49" charset="0"/>
              </a:rPr>
              <a:t>1</a:t>
            </a:r>
            <a:r>
              <a:rPr lang="en-US" altLang="en-US" dirty="0" smtClean="0">
                <a:solidFill>
                  <a:srgbClr val="000000"/>
                </a:solidFill>
              </a:rPr>
              <a:t> indicating that one value was indeed read. </a:t>
            </a:r>
          </a:p>
          <a:p>
            <a:pPr eaLnBrk="1" hangingPunct="1"/>
            <a:r>
              <a:rPr lang="en-US" altLang="en-US" dirty="0" smtClean="0">
                <a:solidFill>
                  <a:srgbClr val="000000"/>
                </a:solidFill>
              </a:rPr>
              <a:t>If the user enters a string, such as </a:t>
            </a:r>
            <a:r>
              <a:rPr lang="en-US" altLang="en-US" sz="2400" dirty="0" smtClean="0">
                <a:solidFill>
                  <a:srgbClr val="000000"/>
                </a:solidFill>
                <a:latin typeface="Consolas" panose="020B0609020204030204" pitchFamily="49" charset="0"/>
              </a:rPr>
              <a:t>"hello"</a:t>
            </a:r>
            <a:r>
              <a:rPr lang="en-US" altLang="en-US" dirty="0" smtClean="0">
                <a:solidFill>
                  <a:srgbClr val="000000"/>
                </a:solidFill>
              </a:rPr>
              <a:t>, </a:t>
            </a:r>
            <a:r>
              <a:rPr lang="en-US" altLang="en-US" sz="2400" dirty="0" err="1" smtClean="0">
                <a:solidFill>
                  <a:srgbClr val="000000"/>
                </a:solidFill>
                <a:latin typeface="Consolas" panose="020B0609020204030204" pitchFamily="49" charset="0"/>
              </a:rPr>
              <a:t>scanf</a:t>
            </a:r>
            <a:r>
              <a:rPr lang="en-US" altLang="en-US" dirty="0" smtClean="0">
                <a:solidFill>
                  <a:srgbClr val="000000"/>
                </a:solidFill>
              </a:rPr>
              <a:t> returns </a:t>
            </a:r>
            <a:r>
              <a:rPr lang="en-US" altLang="en-US" sz="2400" dirty="0" smtClean="0">
                <a:solidFill>
                  <a:srgbClr val="000000"/>
                </a:solidFill>
                <a:latin typeface="Consolas" panose="020B0609020204030204" pitchFamily="49" charset="0"/>
              </a:rPr>
              <a:t>0</a:t>
            </a:r>
            <a:r>
              <a:rPr lang="en-US" altLang="en-US" dirty="0" smtClean="0">
                <a:solidFill>
                  <a:srgbClr val="000000"/>
                </a:solidFill>
              </a:rPr>
              <a:t> indicating that it was unable to read the input as an integer. </a:t>
            </a:r>
          </a:p>
          <a:p>
            <a:pPr eaLnBrk="1" hangingPunct="1"/>
            <a:r>
              <a:rPr lang="en-US" altLang="en-US" dirty="0" smtClean="0">
                <a:solidFill>
                  <a:srgbClr val="000000"/>
                </a:solidFill>
              </a:rPr>
              <a:t>In this case, the variable grade does not receive a value. </a:t>
            </a:r>
          </a:p>
        </p:txBody>
      </p:sp>
    </p:spTree>
    <p:extLst>
      <p:ext uri="{BB962C8B-B14F-4D97-AF65-F5344CB8AC3E}">
        <p14:creationId xmlns:p14="http://schemas.microsoft.com/office/powerpoint/2010/main" val="15929764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62819" name="Text Placeholder 2"/>
          <p:cNvSpPr>
            <a:spLocks noGrp="1"/>
          </p:cNvSpPr>
          <p:nvPr>
            <p:ph type="body" idx="1"/>
          </p:nvPr>
        </p:nvSpPr>
        <p:spPr/>
        <p:txBody>
          <a:bodyPr>
            <a:noAutofit/>
          </a:bodyPr>
          <a:lstStyle/>
          <a:p>
            <a:pPr eaLnBrk="1" hangingPunct="1">
              <a:defRPr/>
            </a:pPr>
            <a:r>
              <a:rPr lang="en-US" sz="3000" dirty="0" smtClean="0">
                <a:solidFill>
                  <a:srgbClr val="000000"/>
                </a:solidFill>
              </a:rPr>
              <a:t>Function </a:t>
            </a:r>
            <a:r>
              <a:rPr lang="en-US" sz="3000" dirty="0" err="1" smtClean="0">
                <a:solidFill>
                  <a:srgbClr val="000000"/>
                </a:solidFill>
                <a:latin typeface="Consolas" panose="020B0609020204030204" pitchFamily="49" charset="0"/>
              </a:rPr>
              <a:t>scanf</a:t>
            </a:r>
            <a:r>
              <a:rPr lang="en-US" sz="3000" dirty="0" smtClean="0">
                <a:solidFill>
                  <a:srgbClr val="000000"/>
                </a:solidFill>
              </a:rPr>
              <a:t> can read multiple inputs, as in </a:t>
            </a:r>
          </a:p>
          <a:p>
            <a:pPr marL="109537" indent="0" eaLnBrk="1" hangingPunct="1">
              <a:buFont typeface="Wingdings 3" panose="05040102010807070707" pitchFamily="18" charset="2"/>
              <a:buNone/>
              <a:defRPr/>
            </a:pPr>
            <a:r>
              <a:rPr lang="en-US" sz="1800" dirty="0" smtClean="0">
                <a:solidFill>
                  <a:srgbClr val="000000"/>
                </a:solidFill>
                <a:latin typeface="Consolas" panose="020B0609020204030204" pitchFamily="49" charset="0"/>
              </a:rPr>
              <a:t>	</a:t>
            </a:r>
            <a:r>
              <a:rPr lang="en-US" sz="1800" dirty="0" err="1" smtClean="0">
                <a:solidFill>
                  <a:srgbClr val="000000"/>
                </a:solidFill>
                <a:latin typeface="Consolas" panose="020B0609020204030204" pitchFamily="49" charset="0"/>
              </a:rPr>
              <a:t>scanf</a:t>
            </a:r>
            <a:r>
              <a:rPr lang="en-US" sz="1800" dirty="0" smtClean="0">
                <a:solidFill>
                  <a:srgbClr val="000000"/>
                </a:solidFill>
                <a:latin typeface="Consolas" panose="020B0609020204030204" pitchFamily="49" charset="0"/>
              </a:rPr>
              <a:t>(</a:t>
            </a:r>
            <a:r>
              <a:rPr lang="en-US" sz="1800" b="1" dirty="0" smtClean="0">
                <a:solidFill>
                  <a:srgbClr val="0070C0"/>
                </a:solidFill>
                <a:latin typeface="Consolas" panose="020B0609020204030204" pitchFamily="49" charset="0"/>
              </a:rPr>
              <a:t>"%</a:t>
            </a:r>
            <a:r>
              <a:rPr lang="en-US" sz="1800" b="1" dirty="0" err="1" smtClean="0">
                <a:solidFill>
                  <a:srgbClr val="0070C0"/>
                </a:solidFill>
                <a:latin typeface="Consolas" panose="020B0609020204030204" pitchFamily="49" charset="0"/>
              </a:rPr>
              <a:t>d%d</a:t>
            </a:r>
            <a:r>
              <a:rPr lang="en-US" sz="1800" b="1" dirty="0" smtClean="0">
                <a:solidFill>
                  <a:srgbClr val="0070C0"/>
                </a:solidFill>
                <a:latin typeface="Consolas" panose="020B0609020204030204" pitchFamily="49" charset="0"/>
              </a:rPr>
              <a:t>"</a:t>
            </a:r>
            <a:r>
              <a:rPr lang="en-US" sz="1800" dirty="0" smtClean="0">
                <a:solidFill>
                  <a:srgbClr val="000000"/>
                </a:solidFill>
                <a:latin typeface="Consolas" panose="020B0609020204030204" pitchFamily="49" charset="0"/>
              </a:rPr>
              <a:t>, &amp;number1, &amp;number2); </a:t>
            </a:r>
            <a:r>
              <a:rPr lang="en-US" sz="1800" dirty="0" smtClean="0">
                <a:solidFill>
                  <a:srgbClr val="00B050"/>
                </a:solidFill>
                <a:latin typeface="Consolas" panose="020B0609020204030204" pitchFamily="49" charset="0"/>
              </a:rPr>
              <a:t>// read two integers</a:t>
            </a:r>
          </a:p>
          <a:p>
            <a:pPr eaLnBrk="1" hangingPunct="1">
              <a:defRPr/>
            </a:pPr>
            <a:r>
              <a:rPr lang="en-US" sz="3000" dirty="0" smtClean="0">
                <a:solidFill>
                  <a:srgbClr val="000000"/>
                </a:solidFill>
              </a:rPr>
              <a:t>If the input is successful, </a:t>
            </a:r>
            <a:r>
              <a:rPr lang="en-US" sz="3000" dirty="0" err="1" smtClean="0">
                <a:solidFill>
                  <a:srgbClr val="000000"/>
                </a:solidFill>
                <a:latin typeface="Consolas" panose="020B0609020204030204" pitchFamily="49" charset="0"/>
              </a:rPr>
              <a:t>scanf</a:t>
            </a:r>
            <a:r>
              <a:rPr lang="en-US" sz="3000" dirty="0" smtClean="0">
                <a:solidFill>
                  <a:srgbClr val="000000"/>
                </a:solidFill>
              </a:rPr>
              <a:t> will return </a:t>
            </a:r>
            <a:r>
              <a:rPr lang="en-US" sz="3000" dirty="0" smtClean="0">
                <a:solidFill>
                  <a:srgbClr val="000000"/>
                </a:solidFill>
                <a:latin typeface="Consolas" panose="020B0609020204030204" pitchFamily="49" charset="0"/>
              </a:rPr>
              <a:t>2</a:t>
            </a:r>
            <a:r>
              <a:rPr lang="en-US" sz="3000" dirty="0" smtClean="0">
                <a:solidFill>
                  <a:srgbClr val="000000"/>
                </a:solidFill>
              </a:rPr>
              <a:t> indicating that two values were read. </a:t>
            </a:r>
          </a:p>
          <a:p>
            <a:pPr eaLnBrk="1" hangingPunct="1">
              <a:defRPr/>
            </a:pPr>
            <a:r>
              <a:rPr lang="en-US" sz="3000" dirty="0" smtClean="0">
                <a:solidFill>
                  <a:srgbClr val="000000"/>
                </a:solidFill>
              </a:rPr>
              <a:t>If the user enters a string for the first value, </a:t>
            </a:r>
            <a:r>
              <a:rPr lang="en-US" sz="3000" dirty="0" err="1" smtClean="0">
                <a:solidFill>
                  <a:srgbClr val="000000"/>
                </a:solidFill>
                <a:latin typeface="Consolas" panose="020B0609020204030204" pitchFamily="49" charset="0"/>
              </a:rPr>
              <a:t>scanf</a:t>
            </a:r>
            <a:r>
              <a:rPr lang="en-US" sz="3000" dirty="0" smtClean="0">
                <a:solidFill>
                  <a:srgbClr val="000000"/>
                </a:solidFill>
              </a:rPr>
              <a:t> will return </a:t>
            </a:r>
            <a:r>
              <a:rPr lang="en-US" sz="3000" dirty="0" smtClean="0">
                <a:solidFill>
                  <a:srgbClr val="000000"/>
                </a:solidFill>
                <a:latin typeface="Consolas" panose="020B0609020204030204" pitchFamily="49" charset="0"/>
              </a:rPr>
              <a:t>0</a:t>
            </a:r>
            <a:r>
              <a:rPr lang="en-US" sz="3000" dirty="0" smtClean="0">
                <a:solidFill>
                  <a:srgbClr val="000000"/>
                </a:solidFill>
              </a:rPr>
              <a:t> and neither </a:t>
            </a:r>
            <a:r>
              <a:rPr lang="en-US" sz="3000" dirty="0" smtClean="0">
                <a:solidFill>
                  <a:srgbClr val="000000"/>
                </a:solidFill>
                <a:latin typeface="Consolas" panose="020B0609020204030204" pitchFamily="49" charset="0"/>
              </a:rPr>
              <a:t>number1</a:t>
            </a:r>
            <a:r>
              <a:rPr lang="en-US" sz="3000" dirty="0" smtClean="0">
                <a:solidFill>
                  <a:srgbClr val="000000"/>
                </a:solidFill>
              </a:rPr>
              <a:t> nor </a:t>
            </a:r>
            <a:r>
              <a:rPr lang="en-US" sz="3000" dirty="0" smtClean="0">
                <a:solidFill>
                  <a:srgbClr val="000000"/>
                </a:solidFill>
                <a:latin typeface="Consolas" panose="020B0609020204030204" pitchFamily="49" charset="0"/>
              </a:rPr>
              <a:t>number2</a:t>
            </a:r>
            <a:r>
              <a:rPr lang="en-US" sz="3000" dirty="0" smtClean="0">
                <a:solidFill>
                  <a:srgbClr val="000000"/>
                </a:solidFill>
              </a:rPr>
              <a:t> will receive values. </a:t>
            </a:r>
          </a:p>
          <a:p>
            <a:pPr eaLnBrk="1" hangingPunct="1">
              <a:defRPr/>
            </a:pPr>
            <a:r>
              <a:rPr lang="en-US" sz="3000" dirty="0" smtClean="0">
                <a:solidFill>
                  <a:srgbClr val="000000"/>
                </a:solidFill>
              </a:rPr>
              <a:t>If the user enters an integer followed by a string, </a:t>
            </a:r>
            <a:r>
              <a:rPr lang="en-US" sz="3000" dirty="0" err="1" smtClean="0">
                <a:solidFill>
                  <a:srgbClr val="000000"/>
                </a:solidFill>
                <a:latin typeface="Consolas" panose="020B0609020204030204" pitchFamily="49" charset="0"/>
              </a:rPr>
              <a:t>scanf</a:t>
            </a:r>
            <a:r>
              <a:rPr lang="en-US" sz="3000" dirty="0" smtClean="0">
                <a:solidFill>
                  <a:srgbClr val="000000"/>
                </a:solidFill>
              </a:rPr>
              <a:t> will return </a:t>
            </a:r>
            <a:r>
              <a:rPr lang="en-US" sz="3000" dirty="0" smtClean="0">
                <a:solidFill>
                  <a:srgbClr val="000000"/>
                </a:solidFill>
                <a:latin typeface="Consolas" panose="020B0609020204030204" pitchFamily="49" charset="0"/>
              </a:rPr>
              <a:t>1</a:t>
            </a:r>
            <a:r>
              <a:rPr lang="en-US" sz="3000" dirty="0" smtClean="0">
                <a:solidFill>
                  <a:srgbClr val="000000"/>
                </a:solidFill>
              </a:rPr>
              <a:t> and only </a:t>
            </a:r>
            <a:r>
              <a:rPr lang="en-US" sz="3000" dirty="0" smtClean="0">
                <a:solidFill>
                  <a:srgbClr val="000000"/>
                </a:solidFill>
                <a:latin typeface="Consolas" panose="020B0609020204030204" pitchFamily="49" charset="0"/>
              </a:rPr>
              <a:t>number1</a:t>
            </a:r>
            <a:r>
              <a:rPr lang="en-US" sz="3000" dirty="0" smtClean="0">
                <a:solidFill>
                  <a:srgbClr val="000000"/>
                </a:solidFill>
              </a:rPr>
              <a:t> will receive a value.</a:t>
            </a:r>
          </a:p>
        </p:txBody>
      </p:sp>
    </p:spTree>
    <p:extLst>
      <p:ext uri="{BB962C8B-B14F-4D97-AF65-F5344CB8AC3E}">
        <p14:creationId xmlns:p14="http://schemas.microsoft.com/office/powerpoint/2010/main" val="41822879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73059" name="Text Placeholder 2"/>
          <p:cNvSpPr>
            <a:spLocks noGrp="1"/>
          </p:cNvSpPr>
          <p:nvPr>
            <p:ph type="body" idx="1"/>
          </p:nvPr>
        </p:nvSpPr>
        <p:spPr/>
        <p:txBody>
          <a:bodyPr>
            <a:noAutofit/>
          </a:bodyPr>
          <a:lstStyle/>
          <a:p>
            <a:pPr eaLnBrk="1" hangingPunct="1"/>
            <a:r>
              <a:rPr lang="en-US" altLang="en-US" dirty="0" smtClean="0">
                <a:solidFill>
                  <a:srgbClr val="000000"/>
                </a:solidFill>
              </a:rPr>
              <a:t>To make your input processing more robust, check </a:t>
            </a:r>
            <a:r>
              <a:rPr lang="en-US" altLang="en-US" dirty="0" err="1" smtClean="0">
                <a:solidFill>
                  <a:srgbClr val="000000"/>
                </a:solidFill>
                <a:latin typeface="Consolas" panose="020B0609020204030204" pitchFamily="49" charset="0"/>
              </a:rPr>
              <a:t>scanf</a:t>
            </a:r>
            <a:r>
              <a:rPr lang="en-US" altLang="en-US" dirty="0" err="1" smtClean="0">
                <a:solidFill>
                  <a:srgbClr val="000000"/>
                </a:solidFill>
              </a:rPr>
              <a:t>’s</a:t>
            </a:r>
            <a:r>
              <a:rPr lang="en-US" altLang="en-US" dirty="0" smtClean="0">
                <a:solidFill>
                  <a:srgbClr val="000000"/>
                </a:solidFill>
              </a:rPr>
              <a:t> return value to ensure that the number of inputs read matches the number of inputs expected. </a:t>
            </a:r>
          </a:p>
          <a:p>
            <a:pPr eaLnBrk="1" hangingPunct="1"/>
            <a:r>
              <a:rPr lang="en-US" altLang="en-US" dirty="0" smtClean="0">
                <a:solidFill>
                  <a:srgbClr val="000000"/>
                </a:solidFill>
              </a:rPr>
              <a:t>Otherwise, your program will use the values of the variables as if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completed successfully. </a:t>
            </a:r>
          </a:p>
          <a:p>
            <a:pPr eaLnBrk="1" hangingPunct="1"/>
            <a:r>
              <a:rPr lang="en-US" altLang="en-US" dirty="0" smtClean="0">
                <a:solidFill>
                  <a:srgbClr val="000000"/>
                </a:solidFill>
              </a:rPr>
              <a:t>This could lead to logic errors, program crashes or even attacks. </a:t>
            </a:r>
          </a:p>
        </p:txBody>
      </p:sp>
    </p:spTree>
    <p:extLst>
      <p:ext uri="{BB962C8B-B14F-4D97-AF65-F5344CB8AC3E}">
        <p14:creationId xmlns:p14="http://schemas.microsoft.com/office/powerpoint/2010/main" val="329892490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62819" name="Text Placeholder 2"/>
          <p:cNvSpPr>
            <a:spLocks noGrp="1"/>
          </p:cNvSpPr>
          <p:nvPr>
            <p:ph type="body" idx="1"/>
          </p:nvPr>
        </p:nvSpPr>
        <p:spPr/>
        <p:txBody>
          <a:bodyPr>
            <a:noAutofit/>
          </a:bodyPr>
          <a:lstStyle/>
          <a:p>
            <a:pPr marL="109537" indent="0" eaLnBrk="1" hangingPunct="1">
              <a:buFont typeface="Wingdings 3" panose="05040102010807070707" pitchFamily="18" charset="2"/>
              <a:buNone/>
              <a:defRPr/>
            </a:pPr>
            <a:r>
              <a:rPr lang="en-US" sz="2800" b="1" i="1" dirty="0" smtClean="0">
                <a:solidFill>
                  <a:srgbClr val="000000"/>
                </a:solidFill>
              </a:rPr>
              <a:t>Range Checking</a:t>
            </a:r>
          </a:p>
          <a:p>
            <a:pPr eaLnBrk="1" hangingPunct="1">
              <a:defRPr/>
            </a:pPr>
            <a:r>
              <a:rPr lang="en-US" sz="2800" dirty="0" smtClean="0">
                <a:solidFill>
                  <a:srgbClr val="000000"/>
                </a:solidFill>
              </a:rPr>
              <a:t>Even if a </a:t>
            </a:r>
            <a:r>
              <a:rPr lang="en-US" sz="2800" dirty="0" err="1" smtClean="0">
                <a:solidFill>
                  <a:srgbClr val="000000"/>
                </a:solidFill>
                <a:latin typeface="Consolas" panose="020B0609020204030204" pitchFamily="49" charset="0"/>
              </a:rPr>
              <a:t>scanf</a:t>
            </a:r>
            <a:r>
              <a:rPr lang="en-US" sz="2800" dirty="0" smtClean="0">
                <a:solidFill>
                  <a:srgbClr val="000000"/>
                </a:solidFill>
              </a:rPr>
              <a:t> operates successfully, the values read might still be invalid. </a:t>
            </a:r>
          </a:p>
          <a:p>
            <a:pPr eaLnBrk="1" hangingPunct="1">
              <a:defRPr/>
            </a:pPr>
            <a:r>
              <a:rPr lang="en-US" sz="2800" dirty="0" smtClean="0">
                <a:solidFill>
                  <a:srgbClr val="000000"/>
                </a:solidFill>
              </a:rPr>
              <a:t>For example, grades are typically integers in the range 0–100. In a program that inputs such grades, you should </a:t>
            </a:r>
            <a:r>
              <a:rPr lang="en-US" sz="2800" dirty="0" smtClean="0">
                <a:solidFill>
                  <a:srgbClr val="0000FF"/>
                </a:solidFill>
              </a:rPr>
              <a:t>validate</a:t>
            </a:r>
            <a:r>
              <a:rPr lang="en-US" sz="2800" dirty="0" smtClean="0">
                <a:solidFill>
                  <a:srgbClr val="000000"/>
                </a:solidFill>
              </a:rPr>
              <a:t> the grades by using </a:t>
            </a:r>
            <a:r>
              <a:rPr lang="en-US" sz="2800" dirty="0" smtClean="0">
                <a:solidFill>
                  <a:srgbClr val="0000FF"/>
                </a:solidFill>
              </a:rPr>
              <a:t>range checking  </a:t>
            </a:r>
            <a:r>
              <a:rPr lang="en-US" sz="2800" dirty="0" smtClean="0">
                <a:solidFill>
                  <a:srgbClr val="000000"/>
                </a:solidFill>
              </a:rPr>
              <a:t>to ensure that they are values from 0 to 100. </a:t>
            </a:r>
          </a:p>
          <a:p>
            <a:pPr eaLnBrk="1" hangingPunct="1">
              <a:defRPr/>
            </a:pPr>
            <a:r>
              <a:rPr lang="en-US" sz="2800" dirty="0" smtClean="0">
                <a:solidFill>
                  <a:srgbClr val="000000"/>
                </a:solidFill>
              </a:rPr>
              <a:t>You can then ask the user to reenter any value that’s out of range. </a:t>
            </a:r>
          </a:p>
        </p:txBody>
      </p:sp>
    </p:spTree>
    <p:extLst>
      <p:ext uri="{BB962C8B-B14F-4D97-AF65-F5344CB8AC3E}">
        <p14:creationId xmlns:p14="http://schemas.microsoft.com/office/powerpoint/2010/main" val="12492789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4.13  </a:t>
            </a:r>
            <a:r>
              <a:rPr lang="en-US" dirty="0" smtClean="0">
                <a:solidFill>
                  <a:srgbClr val="3380E6"/>
                </a:solidFill>
                <a:latin typeface="Arial"/>
              </a:rPr>
              <a:t>Secure C Programming (Cont.)</a:t>
            </a:r>
          </a:p>
        </p:txBody>
      </p:sp>
      <p:sp>
        <p:nvSpPr>
          <p:cNvPr id="175107" name="Text Placeholder 2"/>
          <p:cNvSpPr>
            <a:spLocks noGrp="1"/>
          </p:cNvSpPr>
          <p:nvPr>
            <p:ph type="body" idx="1"/>
          </p:nvPr>
        </p:nvSpPr>
        <p:spPr/>
        <p:txBody>
          <a:bodyPr/>
          <a:lstStyle/>
          <a:p>
            <a:pPr eaLnBrk="1" hangingPunct="1"/>
            <a:r>
              <a:rPr lang="en-US" altLang="en-US" dirty="0" smtClean="0">
                <a:solidFill>
                  <a:srgbClr val="000000"/>
                </a:solidFill>
              </a:rPr>
              <a:t>If a program requires inputs from a specific set of values (e.g., non-sequential product codes), you can ensure that each input matches a value in the set. </a:t>
            </a:r>
          </a:p>
        </p:txBody>
      </p:sp>
    </p:spTree>
    <p:extLst>
      <p:ext uri="{BB962C8B-B14F-4D97-AF65-F5344CB8AC3E}">
        <p14:creationId xmlns:p14="http://schemas.microsoft.com/office/powerpoint/2010/main" val="33357634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153810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49" cy="6255731"/>
          </a:xfrm>
          <a:prstGeom prst="rect">
            <a:avLst/>
          </a:prstGeom>
          <a:noFill/>
          <a:ln>
            <a:noFill/>
          </a:ln>
        </p:spPr>
      </p:pic>
    </p:spTree>
    <p:extLst>
      <p:ext uri="{BB962C8B-B14F-4D97-AF65-F5344CB8AC3E}">
        <p14:creationId xmlns:p14="http://schemas.microsoft.com/office/powerpoint/2010/main" val="1616152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3224042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a:t>
            </a:r>
          </a:p>
        </p:txBody>
      </p:sp>
      <p:sp>
        <p:nvSpPr>
          <p:cNvPr id="28675" name="Text Placeholder 2"/>
          <p:cNvSpPr>
            <a:spLocks noGrp="1"/>
          </p:cNvSpPr>
          <p:nvPr>
            <p:ph type="body" idx="1"/>
          </p:nvPr>
        </p:nvSpPr>
        <p:spPr/>
        <p:txBody>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iteration statement handles all the details of counter-controlled iteration.</a:t>
            </a:r>
          </a:p>
          <a:p>
            <a:pPr eaLnBrk="1" hangingPunct="1"/>
            <a:r>
              <a:rPr lang="en-US" altLang="en-US" dirty="0" smtClean="0">
                <a:solidFill>
                  <a:srgbClr val="000000"/>
                </a:solidFill>
              </a:rPr>
              <a:t>To illustrate its power, let’s rewrite the program of Fig. 4.1.</a:t>
            </a:r>
          </a:p>
          <a:p>
            <a:pPr eaLnBrk="1" hangingPunct="1"/>
            <a:r>
              <a:rPr lang="en-US" altLang="en-US" dirty="0" smtClean="0">
                <a:solidFill>
                  <a:srgbClr val="000000"/>
                </a:solidFill>
              </a:rPr>
              <a:t>The result is shown in Fig. 4.2.</a:t>
            </a:r>
          </a:p>
        </p:txBody>
      </p:sp>
    </p:spTree>
    <p:extLst>
      <p:ext uri="{BB962C8B-B14F-4D97-AF65-F5344CB8AC3E}">
        <p14:creationId xmlns:p14="http://schemas.microsoft.com/office/powerpoint/2010/main" val="3070121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533942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15060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072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rPr>
              <a:t>When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begins executing, the control variable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is initialized to </a:t>
            </a:r>
            <a:r>
              <a:rPr lang="en-US" altLang="en-US" dirty="0" smtClean="0">
                <a:solidFill>
                  <a:srgbClr val="000000"/>
                </a:solidFill>
                <a:latin typeface="Consolas" panose="020B0609020204030204" pitchFamily="49" charset="0"/>
              </a:rPr>
              <a:t>1</a:t>
            </a:r>
            <a:r>
              <a:rPr lang="en-US" altLang="en-US" dirty="0" smtClean="0">
                <a:solidFill>
                  <a:srgbClr val="000000"/>
                </a:solidFill>
              </a:rPr>
              <a:t>.</a:t>
            </a:r>
          </a:p>
          <a:p>
            <a:pPr eaLnBrk="1" hangingPunct="1"/>
            <a:r>
              <a:rPr lang="en-US" altLang="en-US" dirty="0" smtClean="0">
                <a:solidFill>
                  <a:srgbClr val="000000"/>
                </a:solidFill>
              </a:rPr>
              <a:t>Then, the loop-continuation condition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a:t>
            </a:r>
            <a:r>
              <a:rPr lang="en-US" altLang="en-US" dirty="0" smtClean="0">
                <a:solidFill>
                  <a:srgbClr val="000000"/>
                </a:solidFill>
                <a:latin typeface="Consolas" panose="020B0609020204030204" pitchFamily="49" charset="0"/>
              </a:rPr>
              <a:t>&lt;=</a:t>
            </a:r>
            <a:r>
              <a:rPr lang="en-US" altLang="en-US" dirty="0" smtClean="0">
                <a:solidFill>
                  <a:srgbClr val="000000"/>
                </a:solidFill>
              </a:rPr>
              <a:t> </a:t>
            </a:r>
            <a:r>
              <a:rPr lang="en-US" altLang="en-US" dirty="0" smtClean="0">
                <a:solidFill>
                  <a:srgbClr val="000000"/>
                </a:solidFill>
                <a:latin typeface="Consolas" panose="020B0609020204030204" pitchFamily="49" charset="0"/>
              </a:rPr>
              <a:t>10</a:t>
            </a:r>
            <a:r>
              <a:rPr lang="en-US" altLang="en-US" dirty="0" smtClean="0">
                <a:solidFill>
                  <a:srgbClr val="000000"/>
                </a:solidFill>
              </a:rPr>
              <a:t> is checked.</a:t>
            </a:r>
          </a:p>
          <a:p>
            <a:pPr eaLnBrk="1" hangingPunct="1"/>
            <a:r>
              <a:rPr lang="en-US" altLang="en-US" dirty="0" smtClean="0">
                <a:solidFill>
                  <a:srgbClr val="000000"/>
                </a:solidFill>
              </a:rPr>
              <a:t>Because the initial value of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the condition is satisfied, so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statement (line 13) prints the value of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namely </a:t>
            </a:r>
            <a:r>
              <a:rPr lang="en-US" altLang="en-US" dirty="0" smtClean="0">
                <a:solidFill>
                  <a:srgbClr val="000000"/>
                </a:solidFill>
                <a:latin typeface="Consolas" panose="020B0609020204030204" pitchFamily="49" charset="0"/>
              </a:rPr>
              <a:t>1</a:t>
            </a:r>
            <a:r>
              <a:rPr lang="en-US" altLang="en-US" dirty="0" smtClean="0">
                <a:solidFill>
                  <a:srgbClr val="000000"/>
                </a:solidFill>
              </a:rPr>
              <a:t>.</a:t>
            </a:r>
          </a:p>
          <a:p>
            <a:pPr eaLnBrk="1" hangingPunct="1"/>
            <a:r>
              <a:rPr lang="en-US" altLang="en-US" dirty="0" smtClean="0">
                <a:solidFill>
                  <a:srgbClr val="000000"/>
                </a:solidFill>
              </a:rPr>
              <a:t>The control variable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is then incremented by the expression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and the loop begins again with the loop-continuation test.</a:t>
            </a:r>
          </a:p>
        </p:txBody>
      </p:sp>
    </p:spTree>
    <p:extLst>
      <p:ext uri="{BB962C8B-B14F-4D97-AF65-F5344CB8AC3E}">
        <p14:creationId xmlns:p14="http://schemas.microsoft.com/office/powerpoint/2010/main" val="8980757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1747" name="Text Placeholder 2"/>
          <p:cNvSpPr>
            <a:spLocks noGrp="1"/>
          </p:cNvSpPr>
          <p:nvPr>
            <p:ph type="body" idx="1"/>
          </p:nvPr>
        </p:nvSpPr>
        <p:spPr/>
        <p:txBody>
          <a:bodyPr/>
          <a:lstStyle/>
          <a:p>
            <a:pPr eaLnBrk="1" hangingPunct="1"/>
            <a:r>
              <a:rPr lang="en-US" altLang="en-US" sz="2500" dirty="0" smtClean="0">
                <a:solidFill>
                  <a:srgbClr val="000000"/>
                </a:solidFill>
              </a:rPr>
              <a:t>Because the control variable is now equal to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rPr>
              <a:t>, the final value is not exceeded, so the program performs the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rPr>
              <a:t> statement again.</a:t>
            </a:r>
          </a:p>
          <a:p>
            <a:pPr eaLnBrk="1" hangingPunct="1"/>
            <a:r>
              <a:rPr lang="en-US" altLang="en-US" sz="2500" dirty="0" smtClean="0">
                <a:solidFill>
                  <a:srgbClr val="000000"/>
                </a:solidFill>
              </a:rPr>
              <a:t>This process continues until the control variable </a:t>
            </a:r>
            <a:r>
              <a:rPr lang="en-US" altLang="en-US" sz="2500" dirty="0" smtClean="0">
                <a:solidFill>
                  <a:srgbClr val="000000"/>
                </a:solidFill>
                <a:latin typeface="Consolas" panose="020B0609020204030204" pitchFamily="49" charset="0"/>
              </a:rPr>
              <a:t>counter</a:t>
            </a:r>
            <a:r>
              <a:rPr lang="en-US" altLang="en-US" sz="2500" dirty="0" smtClean="0">
                <a:solidFill>
                  <a:srgbClr val="000000"/>
                </a:solidFill>
              </a:rPr>
              <a:t> is incremented to its final value of 11—this causes the loop-continuation test to fail, and iteration terminates.</a:t>
            </a:r>
          </a:p>
          <a:p>
            <a:pPr eaLnBrk="1" hangingPunct="1"/>
            <a:r>
              <a:rPr lang="en-US" altLang="en-US" sz="2500" dirty="0" smtClean="0">
                <a:solidFill>
                  <a:srgbClr val="000000"/>
                </a:solidFill>
              </a:rPr>
              <a:t>The program continues by performing the first statement after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rPr>
              <a:t> statement (in this case, the end of the program). </a:t>
            </a:r>
          </a:p>
        </p:txBody>
      </p:sp>
    </p:spTree>
    <p:extLst>
      <p:ext uri="{BB962C8B-B14F-4D97-AF65-F5344CB8AC3E}">
        <p14:creationId xmlns:p14="http://schemas.microsoft.com/office/powerpoint/2010/main" val="412409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2771" name="Text Placeholder 2"/>
          <p:cNvSpPr>
            <a:spLocks noGrp="1"/>
          </p:cNvSpPr>
          <p:nvPr>
            <p:ph type="body" idx="1"/>
          </p:nvPr>
        </p:nvSpPr>
        <p:spPr/>
        <p:txBody>
          <a:bodyPr>
            <a:normAutofit fontScale="92500"/>
          </a:bodyPr>
          <a:lstStyle/>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for</a:t>
            </a:r>
            <a:r>
              <a:rPr lang="en-US" sz="2400" b="1" i="1" dirty="0" smtClean="0">
                <a:solidFill>
                  <a:srgbClr val="000000"/>
                </a:solidFill>
              </a:rPr>
              <a:t> </a:t>
            </a:r>
            <a:r>
              <a:rPr lang="en-US" sz="2800" b="1" i="1" dirty="0" smtClean="0">
                <a:solidFill>
                  <a:srgbClr val="000000"/>
                </a:solidFill>
              </a:rPr>
              <a:t>Statement Header Components</a:t>
            </a:r>
          </a:p>
          <a:p>
            <a:pPr eaLnBrk="1" hangingPunct="1">
              <a:defRPr/>
            </a:pPr>
            <a:r>
              <a:rPr lang="en-US" sz="2800" dirty="0" smtClean="0">
                <a:solidFill>
                  <a:srgbClr val="000000"/>
                </a:solidFill>
              </a:rPr>
              <a:t>Figure 4.3 takes a closer look at the </a:t>
            </a:r>
            <a:r>
              <a:rPr lang="en-US" sz="2800" dirty="0" smtClean="0">
                <a:solidFill>
                  <a:srgbClr val="000000"/>
                </a:solidFill>
                <a:latin typeface="Consolas" panose="020B0609020204030204" pitchFamily="49" charset="0"/>
              </a:rPr>
              <a:t>for</a:t>
            </a:r>
            <a:r>
              <a:rPr lang="en-US" sz="2800" dirty="0" smtClean="0">
                <a:solidFill>
                  <a:srgbClr val="000000"/>
                </a:solidFill>
              </a:rPr>
              <a:t> statement of Fig. 4.2.</a:t>
            </a:r>
          </a:p>
          <a:p>
            <a:pPr eaLnBrk="1" hangingPunct="1">
              <a:defRPr/>
            </a:pPr>
            <a:r>
              <a:rPr lang="en-US" dirty="0" smtClean="0">
                <a:solidFill>
                  <a:srgbClr val="000000"/>
                </a:solidFill>
              </a:rPr>
              <a:t>Notice that the </a:t>
            </a:r>
            <a:r>
              <a:rPr lang="en-US" dirty="0" smtClean="0">
                <a:solidFill>
                  <a:srgbClr val="000000"/>
                </a:solidFill>
                <a:latin typeface="Consolas" panose="020B0609020204030204" pitchFamily="49" charset="0"/>
              </a:rPr>
              <a:t>for</a:t>
            </a:r>
            <a:r>
              <a:rPr lang="en-US" dirty="0" smtClean="0">
                <a:solidFill>
                  <a:srgbClr val="000000"/>
                </a:solidFill>
              </a:rPr>
              <a:t> statement “does it all”—it specifies each of the items needed for counter-controlled iteration with a control variable.</a:t>
            </a:r>
          </a:p>
          <a:p>
            <a:pPr eaLnBrk="1" hangingPunct="1">
              <a:defRPr/>
            </a:pPr>
            <a:r>
              <a:rPr lang="en-US" dirty="0" smtClean="0">
                <a:solidFill>
                  <a:srgbClr val="000000"/>
                </a:solidFill>
              </a:rPr>
              <a:t>If there’s more than one statement in the body of the </a:t>
            </a:r>
            <a:r>
              <a:rPr lang="en-US" dirty="0" smtClean="0">
                <a:solidFill>
                  <a:srgbClr val="000000"/>
                </a:solidFill>
                <a:latin typeface="Consolas" panose="020B0609020204030204" pitchFamily="49" charset="0"/>
              </a:rPr>
              <a:t>for</a:t>
            </a:r>
            <a:r>
              <a:rPr lang="en-US" dirty="0" smtClean="0">
                <a:solidFill>
                  <a:srgbClr val="000000"/>
                </a:solidFill>
              </a:rPr>
              <a:t>, braces are required to define the body of the loop.</a:t>
            </a:r>
          </a:p>
        </p:txBody>
      </p:sp>
    </p:spTree>
    <p:extLst>
      <p:ext uri="{BB962C8B-B14F-4D97-AF65-F5344CB8AC3E}">
        <p14:creationId xmlns:p14="http://schemas.microsoft.com/office/powerpoint/2010/main" val="6609916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67489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4998333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4819"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rPr>
              <a:t>Off-By-One Errors</a:t>
            </a:r>
          </a:p>
          <a:p>
            <a:pPr eaLnBrk="1" hangingPunct="1">
              <a:defRPr/>
            </a:pPr>
            <a:r>
              <a:rPr lang="en-US" dirty="0" smtClean="0">
                <a:solidFill>
                  <a:srgbClr val="000000"/>
                </a:solidFill>
              </a:rPr>
              <a:t>Notice that Fig. 4.2 uses the loop-continuation condition </a:t>
            </a:r>
            <a:r>
              <a:rPr lang="en-US" dirty="0" smtClean="0">
                <a:solidFill>
                  <a:srgbClr val="000000"/>
                </a:solidFill>
                <a:latin typeface="Consolas" panose="020B0609020204030204" pitchFamily="49" charset="0"/>
              </a:rPr>
              <a:t>counter</a:t>
            </a:r>
            <a:r>
              <a:rPr lang="en-US" dirty="0" smtClean="0">
                <a:solidFill>
                  <a:srgbClr val="000000"/>
                </a:solidFill>
              </a:rPr>
              <a:t> </a:t>
            </a:r>
            <a:r>
              <a:rPr lang="en-US" dirty="0" smtClean="0">
                <a:solidFill>
                  <a:srgbClr val="000000"/>
                </a:solidFill>
                <a:latin typeface="Consolas" panose="020B0609020204030204" pitchFamily="49" charset="0"/>
              </a:rPr>
              <a:t>&lt;=</a:t>
            </a:r>
            <a:r>
              <a:rPr lang="en-US" dirty="0" smtClean="0">
                <a:solidFill>
                  <a:srgbClr val="000000"/>
                </a:solidFill>
              </a:rPr>
              <a:t> </a:t>
            </a:r>
            <a:r>
              <a:rPr lang="en-US" dirty="0" smtClean="0">
                <a:solidFill>
                  <a:srgbClr val="000000"/>
                </a:solidFill>
                <a:latin typeface="Consolas" panose="020B0609020204030204" pitchFamily="49" charset="0"/>
              </a:rPr>
              <a:t>10</a:t>
            </a:r>
            <a:r>
              <a:rPr lang="en-US" dirty="0" smtClean="0">
                <a:solidFill>
                  <a:srgbClr val="000000"/>
                </a:solidFill>
              </a:rPr>
              <a:t>.</a:t>
            </a:r>
          </a:p>
          <a:p>
            <a:pPr eaLnBrk="1" hangingPunct="1">
              <a:defRPr/>
            </a:pPr>
            <a:r>
              <a:rPr lang="en-US" dirty="0" smtClean="0">
                <a:solidFill>
                  <a:srgbClr val="000000"/>
                </a:solidFill>
              </a:rPr>
              <a:t>If you incorrectly wrote </a:t>
            </a:r>
            <a:r>
              <a:rPr lang="en-US" dirty="0" smtClean="0">
                <a:solidFill>
                  <a:srgbClr val="000000"/>
                </a:solidFill>
                <a:latin typeface="Consolas" panose="020B0609020204030204" pitchFamily="49" charset="0"/>
              </a:rPr>
              <a:t>counter</a:t>
            </a:r>
            <a:r>
              <a:rPr lang="en-US" dirty="0" smtClean="0">
                <a:solidFill>
                  <a:srgbClr val="000000"/>
                </a:solidFill>
              </a:rPr>
              <a:t> </a:t>
            </a:r>
            <a:r>
              <a:rPr lang="en-US" dirty="0" smtClean="0">
                <a:solidFill>
                  <a:srgbClr val="000000"/>
                </a:solidFill>
                <a:latin typeface="Consolas" panose="020B0609020204030204" pitchFamily="49" charset="0"/>
              </a:rPr>
              <a:t>&lt;</a:t>
            </a:r>
            <a:r>
              <a:rPr lang="en-US" dirty="0" smtClean="0">
                <a:solidFill>
                  <a:srgbClr val="000000"/>
                </a:solidFill>
              </a:rPr>
              <a:t> </a:t>
            </a:r>
            <a:r>
              <a:rPr lang="en-US" dirty="0" smtClean="0">
                <a:solidFill>
                  <a:srgbClr val="000000"/>
                </a:solidFill>
                <a:latin typeface="Consolas" panose="020B0609020204030204" pitchFamily="49" charset="0"/>
              </a:rPr>
              <a:t>10</a:t>
            </a:r>
            <a:r>
              <a:rPr lang="en-US" dirty="0" smtClean="0">
                <a:solidFill>
                  <a:srgbClr val="000000"/>
                </a:solidFill>
              </a:rPr>
              <a:t>, then the loop would be executed only 9 times.</a:t>
            </a:r>
          </a:p>
          <a:p>
            <a:pPr eaLnBrk="1" hangingPunct="1">
              <a:defRPr/>
            </a:pPr>
            <a:r>
              <a:rPr lang="en-US" dirty="0" smtClean="0">
                <a:solidFill>
                  <a:srgbClr val="000000"/>
                </a:solidFill>
              </a:rPr>
              <a:t>This is a common logic error called an </a:t>
            </a:r>
            <a:r>
              <a:rPr lang="en-US" dirty="0" smtClean="0">
                <a:solidFill>
                  <a:srgbClr val="0000FF"/>
                </a:solidFill>
              </a:rPr>
              <a:t>off-by-one error</a:t>
            </a:r>
            <a:r>
              <a:rPr lang="en-US" dirty="0" smtClean="0">
                <a:solidFill>
                  <a:srgbClr val="000000"/>
                </a:solidFill>
              </a:rPr>
              <a:t>.</a:t>
            </a:r>
          </a:p>
        </p:txBody>
      </p:sp>
    </p:spTree>
    <p:extLst>
      <p:ext uri="{BB962C8B-B14F-4D97-AF65-F5344CB8AC3E}">
        <p14:creationId xmlns:p14="http://schemas.microsoft.com/office/powerpoint/2010/main" val="4027502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230635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rPr>
              <a:t>General Format of a </a:t>
            </a:r>
            <a:r>
              <a:rPr lang="en-US" sz="2400" b="1" i="1" dirty="0" smtClean="0">
                <a:solidFill>
                  <a:srgbClr val="000000"/>
                </a:solidFill>
                <a:latin typeface="Consolas" panose="020B0609020204030204" pitchFamily="49" charset="0"/>
              </a:rPr>
              <a:t>for</a:t>
            </a:r>
            <a:r>
              <a:rPr lang="en-US" sz="2500" b="1" i="1" dirty="0" smtClean="0">
                <a:solidFill>
                  <a:srgbClr val="000000"/>
                </a:solidFill>
              </a:rPr>
              <a:t> Statement</a:t>
            </a:r>
          </a:p>
          <a:p>
            <a:pPr eaLnBrk="1" hangingPunct="1">
              <a:lnSpc>
                <a:spcPct val="90000"/>
              </a:lnSpc>
              <a:defRPr/>
            </a:pPr>
            <a:r>
              <a:rPr lang="en-US" sz="2500" dirty="0" smtClean="0">
                <a:solidFill>
                  <a:srgbClr val="000000"/>
                </a:solidFill>
              </a:rPr>
              <a:t>The general format of the </a:t>
            </a:r>
            <a:r>
              <a:rPr lang="en-US" sz="2400" dirty="0" smtClean="0">
                <a:solidFill>
                  <a:srgbClr val="000000"/>
                </a:solidFill>
                <a:latin typeface="Consolas" panose="020B0609020204030204" pitchFamily="49" charset="0"/>
              </a:rPr>
              <a:t>for</a:t>
            </a:r>
            <a:r>
              <a:rPr lang="en-US" sz="2400" dirty="0" smtClean="0">
                <a:solidFill>
                  <a:srgbClr val="000000"/>
                </a:solidFill>
              </a:rPr>
              <a:t> </a:t>
            </a:r>
            <a:r>
              <a:rPr lang="en-US" sz="2500" dirty="0" smtClean="0">
                <a:solidFill>
                  <a:srgbClr val="000000"/>
                </a:solidFill>
              </a:rPr>
              <a:t>statement is </a:t>
            </a:r>
          </a:p>
          <a:p>
            <a:pPr marL="630238" lvl="2" indent="0" eaLnBrk="1" hangingPunct="1">
              <a:lnSpc>
                <a:spcPct val="90000"/>
              </a:lnSpc>
              <a:buFont typeface="Wingdings 2" panose="05020102010507070707" pitchFamily="18" charset="2"/>
              <a:buNone/>
              <a:defRPr/>
            </a:pPr>
            <a:r>
              <a:rPr lang="en-US" sz="1900" b="1" dirty="0" smtClean="0">
                <a:solidFill>
                  <a:srgbClr val="0000FF"/>
                </a:solidFill>
                <a:latin typeface="Consolas" panose="020B0609020204030204" pitchFamily="49" charset="0"/>
              </a:rPr>
              <a:t>  for</a:t>
            </a:r>
            <a:r>
              <a:rPr lang="en-US" sz="1900" b="1" dirty="0" smtClean="0">
                <a:solidFill>
                  <a:srgbClr val="000000"/>
                </a:solidFill>
                <a:latin typeface="Consolas" panose="020B0609020204030204" pitchFamily="49" charset="0"/>
              </a:rPr>
              <a:t> (</a:t>
            </a:r>
            <a:r>
              <a:rPr lang="en-US" sz="1900" b="1" i="1" dirty="0" smtClean="0">
                <a:solidFill>
                  <a:srgbClr val="000000"/>
                </a:solidFill>
              </a:rPr>
              <a:t>initialization</a:t>
            </a:r>
            <a:r>
              <a:rPr lang="en-US" sz="1900" b="1" i="1" dirty="0" smtClean="0">
                <a:solidFill>
                  <a:srgbClr val="000000"/>
                </a:solidFill>
                <a:latin typeface="Consolas" panose="020B0609020204030204" pitchFamily="49" charset="0"/>
              </a:rPr>
              <a:t>; </a:t>
            </a:r>
            <a:r>
              <a:rPr lang="en-US" sz="1900" b="1" i="1" dirty="0" smtClean="0">
                <a:solidFill>
                  <a:srgbClr val="000000"/>
                </a:solidFill>
              </a:rPr>
              <a:t>condition</a:t>
            </a:r>
            <a:r>
              <a:rPr lang="en-US" sz="1900" b="1" i="1" dirty="0" smtClean="0">
                <a:solidFill>
                  <a:srgbClr val="000000"/>
                </a:solidFill>
                <a:latin typeface="Consolas" panose="020B0609020204030204" pitchFamily="49" charset="0"/>
              </a:rPr>
              <a:t>; </a:t>
            </a:r>
            <a:r>
              <a:rPr lang="en-US" sz="1900" b="1" i="1" dirty="0" smtClean="0">
                <a:solidFill>
                  <a:srgbClr val="000000"/>
                </a:solidFill>
              </a:rPr>
              <a:t>increment</a:t>
            </a:r>
            <a:r>
              <a:rPr lang="en-US" sz="1900" b="1" dirty="0" smtClean="0">
                <a:solidFill>
                  <a:srgbClr val="000000"/>
                </a:solidFill>
                <a:latin typeface="Consolas" panose="020B0609020204030204" pitchFamily="49" charset="0"/>
              </a:rPr>
              <a:t>)</a:t>
            </a:r>
            <a:r>
              <a:rPr lang="en-US" sz="1900" b="1" i="1" dirty="0" smtClean="0">
                <a:solidFill>
                  <a:srgbClr val="000000"/>
                </a:solidFill>
                <a:latin typeface="Consolas" panose="020B0609020204030204" pitchFamily="49" charset="0"/>
              </a:rPr>
              <a:t> </a:t>
            </a:r>
            <a:r>
              <a:rPr lang="en-US" sz="1900" dirty="0" smtClean="0">
                <a:solidFill>
                  <a:srgbClr val="000000"/>
                </a:solidFill>
                <a:latin typeface="Consolas" panose="020B0609020204030204" pitchFamily="49" charset="0"/>
              </a:rPr>
              <a:t>{</a:t>
            </a:r>
            <a:r>
              <a:rPr lang="en-US" sz="1900" b="1" i="1" dirty="0" smtClean="0">
                <a:solidFill>
                  <a:srgbClr val="000000"/>
                </a:solidFill>
                <a:latin typeface="Consolas" panose="020B0609020204030204" pitchFamily="49" charset="0"/>
              </a:rPr>
              <a:t/>
            </a:r>
            <a:br>
              <a:rPr lang="en-US" sz="1900" b="1" i="1" dirty="0" smtClean="0">
                <a:solidFill>
                  <a:srgbClr val="000000"/>
                </a:solidFill>
                <a:latin typeface="Consolas" panose="020B0609020204030204" pitchFamily="49" charset="0"/>
              </a:rPr>
            </a:br>
            <a:r>
              <a:rPr lang="en-US" sz="1900" b="1" i="1" dirty="0" smtClean="0">
                <a:solidFill>
                  <a:srgbClr val="000000"/>
                </a:solidFill>
                <a:latin typeface="Consolas" panose="020B0609020204030204" pitchFamily="49" charset="0"/>
              </a:rPr>
              <a:t>   </a:t>
            </a:r>
            <a:r>
              <a:rPr lang="en-US" sz="1900" b="1" i="1" dirty="0" smtClean="0">
                <a:solidFill>
                  <a:srgbClr val="000000"/>
                </a:solidFill>
              </a:rPr>
              <a:t>statement</a:t>
            </a:r>
          </a:p>
          <a:p>
            <a:pPr marL="630238" lvl="2" indent="0" eaLnBrk="1" hangingPunct="1">
              <a:lnSpc>
                <a:spcPct val="90000"/>
              </a:lnSpc>
              <a:buFont typeface="Wingdings 2" panose="05020102010507070707" pitchFamily="18" charset="2"/>
              <a:buNone/>
              <a:defRPr/>
            </a:pPr>
            <a:r>
              <a:rPr lang="en-US" sz="1900" b="1" i="1" dirty="0">
                <a:solidFill>
                  <a:srgbClr val="000000"/>
                </a:solidFill>
              </a:rPr>
              <a:t> </a:t>
            </a:r>
            <a:r>
              <a:rPr lang="en-US" sz="1900" b="1" i="1" dirty="0" smtClean="0">
                <a:solidFill>
                  <a:srgbClr val="000000"/>
                </a:solidFill>
              </a:rPr>
              <a:t>   </a:t>
            </a:r>
            <a:r>
              <a:rPr lang="en-US" sz="1900" dirty="0" smtClean="0">
                <a:solidFill>
                  <a:srgbClr val="000000"/>
                </a:solidFill>
                <a:latin typeface="Consolas" panose="020B0609020204030204" pitchFamily="49" charset="0"/>
              </a:rPr>
              <a:t>}</a:t>
            </a:r>
          </a:p>
          <a:p>
            <a:pPr>
              <a:lnSpc>
                <a:spcPct val="90000"/>
              </a:lnSpc>
              <a:buNone/>
              <a:defRPr/>
            </a:pPr>
            <a:r>
              <a:rPr lang="en-US" sz="2500" dirty="0" smtClean="0">
                <a:solidFill>
                  <a:srgbClr val="000000"/>
                </a:solidFill>
              </a:rPr>
              <a:t>	</a:t>
            </a:r>
            <a:r>
              <a:rPr lang="en-US" sz="2500" dirty="0">
                <a:solidFill>
                  <a:srgbClr val="000000"/>
                </a:solidFill>
              </a:rPr>
              <a:t>where the </a:t>
            </a:r>
            <a:r>
              <a:rPr lang="en-US" sz="2500" i="1" dirty="0">
                <a:solidFill>
                  <a:srgbClr val="000000"/>
                </a:solidFill>
              </a:rPr>
              <a:t>initialization</a:t>
            </a:r>
            <a:r>
              <a:rPr lang="en-US" sz="2500" dirty="0">
                <a:solidFill>
                  <a:srgbClr val="000000"/>
                </a:solidFill>
              </a:rPr>
              <a:t> expression initializes the loop-control variable (and might define </a:t>
            </a:r>
            <a:r>
              <a:rPr lang="en-US" sz="2500" dirty="0" smtClean="0">
                <a:solidFill>
                  <a:srgbClr val="000000"/>
                </a:solidFill>
              </a:rPr>
              <a:t>it), </a:t>
            </a:r>
            <a:r>
              <a:rPr lang="en-US" sz="2500" dirty="0">
                <a:solidFill>
                  <a:srgbClr val="000000"/>
                </a:solidFill>
              </a:rPr>
              <a:t>the </a:t>
            </a:r>
            <a:r>
              <a:rPr lang="en-US" sz="2500" i="1" dirty="0">
                <a:solidFill>
                  <a:srgbClr val="000000"/>
                </a:solidFill>
              </a:rPr>
              <a:t>condition</a:t>
            </a:r>
            <a:r>
              <a:rPr lang="en-US" sz="2500" dirty="0">
                <a:solidFill>
                  <a:srgbClr val="000000"/>
                </a:solidFill>
              </a:rPr>
              <a:t> expression is the loop-continuation condition and the </a:t>
            </a:r>
            <a:r>
              <a:rPr lang="en-US" sz="2500" i="1" dirty="0">
                <a:solidFill>
                  <a:srgbClr val="000000"/>
                </a:solidFill>
              </a:rPr>
              <a:t>increment</a:t>
            </a:r>
            <a:r>
              <a:rPr lang="en-US" sz="2500" dirty="0">
                <a:solidFill>
                  <a:srgbClr val="000000"/>
                </a:solidFill>
              </a:rPr>
              <a:t> expression increments the control variable. </a:t>
            </a:r>
            <a:endParaRPr lang="en-US" sz="2600" dirty="0" smtClean="0">
              <a:solidFill>
                <a:srgbClr val="000000"/>
              </a:solidFill>
            </a:endParaRPr>
          </a:p>
          <a:p>
            <a:pPr lvl="2" eaLnBrk="1" hangingPunct="1">
              <a:lnSpc>
                <a:spcPct val="90000"/>
              </a:lnSpc>
              <a:buFont typeface="Wingdings 2" panose="05020102010507070707" pitchFamily="18" charset="2"/>
              <a:buNone/>
              <a:defRPr/>
            </a:pPr>
            <a:endParaRPr lang="en-US" sz="1900" dirty="0" smtClean="0">
              <a:solidFill>
                <a:srgbClr val="000000"/>
              </a:solidFill>
              <a:latin typeface="Consolas" panose="020B0609020204030204" pitchFamily="49" charset="0"/>
            </a:endParaRPr>
          </a:p>
        </p:txBody>
      </p:sp>
    </p:spTree>
    <p:extLst>
      <p:ext uri="{BB962C8B-B14F-4D97-AF65-F5344CB8AC3E}">
        <p14:creationId xmlns:p14="http://schemas.microsoft.com/office/powerpoint/2010/main" val="3576610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8915" name="Text Placeholder 2"/>
          <p:cNvSpPr>
            <a:spLocks noGrp="1"/>
          </p:cNvSpPr>
          <p:nvPr>
            <p:ph type="body" idx="1"/>
          </p:nvPr>
        </p:nvSpPr>
        <p:spPr/>
        <p:txBody>
          <a:bodyPr>
            <a:normAutofit fontScale="92500" lnSpcReduction="10000"/>
          </a:bodyPr>
          <a:lstStyle/>
          <a:p>
            <a:pPr marL="109537" indent="0" eaLnBrk="1" hangingPunct="1">
              <a:buFont typeface="Wingdings 3" panose="05040102010807070707" pitchFamily="18" charset="2"/>
              <a:buNone/>
              <a:defRPr/>
            </a:pPr>
            <a:r>
              <a:rPr lang="en-US" b="1" i="1" dirty="0" smtClean="0">
                <a:solidFill>
                  <a:srgbClr val="000000"/>
                </a:solidFill>
              </a:rPr>
              <a:t>Comma-Separated Lists of Expressions</a:t>
            </a:r>
          </a:p>
          <a:p>
            <a:pPr eaLnBrk="1" hangingPunct="1">
              <a:defRPr/>
            </a:pPr>
            <a:r>
              <a:rPr lang="en-US" dirty="0" smtClean="0">
                <a:solidFill>
                  <a:srgbClr val="000000"/>
                </a:solidFill>
              </a:rPr>
              <a:t>Often, the </a:t>
            </a:r>
            <a:r>
              <a:rPr lang="en-US" i="1" dirty="0" smtClean="0">
                <a:solidFill>
                  <a:srgbClr val="000000"/>
                </a:solidFill>
              </a:rPr>
              <a:t>initialization </a:t>
            </a:r>
            <a:r>
              <a:rPr lang="en-US" dirty="0" smtClean="0">
                <a:solidFill>
                  <a:srgbClr val="000000"/>
                </a:solidFill>
              </a:rPr>
              <a:t>and</a:t>
            </a:r>
            <a:r>
              <a:rPr lang="en-US" i="1" dirty="0" smtClean="0">
                <a:solidFill>
                  <a:srgbClr val="000000"/>
                </a:solidFill>
              </a:rPr>
              <a:t> increment </a:t>
            </a:r>
            <a:r>
              <a:rPr lang="en-US" dirty="0" smtClean="0">
                <a:solidFill>
                  <a:srgbClr val="000000"/>
                </a:solidFill>
              </a:rPr>
              <a:t>expressions are comma-separated lists of expressions.</a:t>
            </a:r>
          </a:p>
          <a:p>
            <a:pPr eaLnBrk="1" hangingPunct="1">
              <a:defRPr/>
            </a:pPr>
            <a:r>
              <a:rPr lang="en-US" dirty="0" smtClean="0">
                <a:solidFill>
                  <a:srgbClr val="000000"/>
                </a:solidFill>
              </a:rPr>
              <a:t>The commas as used here are actually </a:t>
            </a:r>
            <a:r>
              <a:rPr lang="en-US" dirty="0" smtClean="0">
                <a:solidFill>
                  <a:srgbClr val="0000FF"/>
                </a:solidFill>
              </a:rPr>
              <a:t>comma operators</a:t>
            </a:r>
            <a:r>
              <a:rPr lang="en-US" dirty="0" smtClean="0">
                <a:solidFill>
                  <a:srgbClr val="000000"/>
                </a:solidFill>
              </a:rPr>
              <a:t> that guarantee that lists of expressions evaluate from left to right.</a:t>
            </a:r>
          </a:p>
          <a:p>
            <a:pPr eaLnBrk="1" hangingPunct="1">
              <a:defRPr/>
            </a:pPr>
            <a:r>
              <a:rPr lang="en-US" dirty="0" smtClean="0">
                <a:solidFill>
                  <a:srgbClr val="000000"/>
                </a:solidFill>
              </a:rPr>
              <a:t>The value and type of a comma-separated list of expressions are the value and type of the rightmost expression in the list.</a:t>
            </a:r>
          </a:p>
        </p:txBody>
      </p:sp>
    </p:spTree>
    <p:extLst>
      <p:ext uri="{BB962C8B-B14F-4D97-AF65-F5344CB8AC3E}">
        <p14:creationId xmlns:p14="http://schemas.microsoft.com/office/powerpoint/2010/main" val="433346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8915" name="Text Placeholder 2"/>
          <p:cNvSpPr>
            <a:spLocks noGrp="1"/>
          </p:cNvSpPr>
          <p:nvPr>
            <p:ph type="body" idx="1"/>
          </p:nvPr>
        </p:nvSpPr>
        <p:spPr/>
        <p:txBody>
          <a:bodyPr/>
          <a:lstStyle/>
          <a:p>
            <a:pPr eaLnBrk="1" hangingPunct="1"/>
            <a:r>
              <a:rPr lang="en-US" altLang="en-US" dirty="0" smtClean="0">
                <a:solidFill>
                  <a:srgbClr val="000000"/>
                </a:solidFill>
              </a:rPr>
              <a:t>The comma operator is most often used in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a:t>
            </a:r>
          </a:p>
          <a:p>
            <a:pPr eaLnBrk="1" hangingPunct="1"/>
            <a:r>
              <a:rPr lang="en-US" altLang="en-US" dirty="0" smtClean="0">
                <a:solidFill>
                  <a:srgbClr val="000000"/>
                </a:solidFill>
              </a:rPr>
              <a:t>Its primary use is to enable you to use multiple initialization and/or multiple increment expressions.</a:t>
            </a:r>
          </a:p>
          <a:p>
            <a:pPr eaLnBrk="1" hangingPunct="1"/>
            <a:r>
              <a:rPr lang="en-US" altLang="en-US" dirty="0" smtClean="0">
                <a:solidFill>
                  <a:srgbClr val="000000"/>
                </a:solidFill>
              </a:rPr>
              <a:t>For example, there may be two control variables in a single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that must be initialized and incremented.</a:t>
            </a:r>
          </a:p>
        </p:txBody>
      </p:sp>
    </p:spTree>
    <p:extLst>
      <p:ext uri="{BB962C8B-B14F-4D97-AF65-F5344CB8AC3E}">
        <p14:creationId xmlns:p14="http://schemas.microsoft.com/office/powerpoint/2010/main" val="1448003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0011306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4179860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 name="Text Placeholder 2"/>
          <p:cNvSpPr>
            <a:spLocks noGrp="1"/>
          </p:cNvSpPr>
          <p:nvPr>
            <p:ph type="body" idx="1"/>
          </p:nvPr>
        </p:nvSpPr>
        <p:spPr/>
        <p:txBody>
          <a:bodyPr>
            <a:normAutofit/>
          </a:bodyPr>
          <a:lstStyle/>
          <a:p>
            <a:pPr marL="109537" indent="0" eaLnBrk="1" hangingPunct="1">
              <a:buFont typeface="Wingdings 3" panose="05040102010807070707" pitchFamily="18" charset="2"/>
              <a:buNone/>
              <a:defRPr/>
            </a:pPr>
            <a:r>
              <a:rPr lang="en-US" sz="2500" b="1" i="1" dirty="0" smtClean="0">
                <a:solidFill>
                  <a:srgbClr val="000000"/>
                </a:solidFill>
              </a:rPr>
              <a:t>Expressions in the </a:t>
            </a:r>
            <a:r>
              <a:rPr lang="en-US" sz="2400" b="1" i="1" dirty="0" smtClean="0">
                <a:solidFill>
                  <a:srgbClr val="000000"/>
                </a:solidFill>
                <a:latin typeface="Consolas" panose="020B0609020204030204" pitchFamily="49" charset="0"/>
              </a:rPr>
              <a:t>for</a:t>
            </a:r>
            <a:r>
              <a:rPr lang="en-US" sz="2500" b="1" i="1" dirty="0" smtClean="0">
                <a:solidFill>
                  <a:srgbClr val="000000"/>
                </a:solidFill>
              </a:rPr>
              <a:t> Statement’s Header Are Optional</a:t>
            </a:r>
          </a:p>
          <a:p>
            <a:pPr eaLnBrk="1" hangingPunct="1">
              <a:defRPr/>
            </a:pPr>
            <a:r>
              <a:rPr lang="en-US" sz="2500" dirty="0" smtClean="0">
                <a:solidFill>
                  <a:srgbClr val="000000"/>
                </a:solidFill>
              </a:rPr>
              <a:t>The three expressions in the </a:t>
            </a:r>
            <a:r>
              <a:rPr lang="en-US" sz="2500" dirty="0" smtClean="0">
                <a:solidFill>
                  <a:srgbClr val="000000"/>
                </a:solidFill>
                <a:latin typeface="Consolas" panose="020B0609020204030204" pitchFamily="49" charset="0"/>
              </a:rPr>
              <a:t>for</a:t>
            </a:r>
            <a:r>
              <a:rPr lang="en-US" sz="2500" dirty="0" smtClean="0">
                <a:solidFill>
                  <a:srgbClr val="000000"/>
                </a:solidFill>
              </a:rPr>
              <a:t> statement are optional.</a:t>
            </a:r>
          </a:p>
          <a:p>
            <a:pPr eaLnBrk="1" hangingPunct="1">
              <a:defRPr/>
            </a:pPr>
            <a:r>
              <a:rPr lang="en-US" sz="2500" dirty="0" smtClean="0">
                <a:solidFill>
                  <a:srgbClr val="000000"/>
                </a:solidFill>
              </a:rPr>
              <a:t>If the </a:t>
            </a:r>
            <a:r>
              <a:rPr lang="en-US" sz="2500" i="1" dirty="0" smtClean="0">
                <a:solidFill>
                  <a:srgbClr val="000000"/>
                </a:solidFill>
              </a:rPr>
              <a:t>condition</a:t>
            </a:r>
            <a:r>
              <a:rPr lang="en-US" sz="2500" dirty="0" smtClean="0">
                <a:solidFill>
                  <a:srgbClr val="000000"/>
                </a:solidFill>
              </a:rPr>
              <a:t> expression is omitted, C assumes that the condition is true, thus creating an infinite loop.</a:t>
            </a:r>
          </a:p>
          <a:p>
            <a:pPr eaLnBrk="1" hangingPunct="1">
              <a:defRPr/>
            </a:pPr>
            <a:r>
              <a:rPr lang="en-US" sz="2500" dirty="0" smtClean="0">
                <a:solidFill>
                  <a:srgbClr val="000000"/>
                </a:solidFill>
              </a:rPr>
              <a:t>You may omit the </a:t>
            </a:r>
            <a:r>
              <a:rPr lang="en-US" sz="2500" i="1" dirty="0" smtClean="0">
                <a:solidFill>
                  <a:srgbClr val="000000"/>
                </a:solidFill>
              </a:rPr>
              <a:t>initialization </a:t>
            </a:r>
            <a:r>
              <a:rPr lang="en-US" sz="2500" dirty="0" smtClean="0">
                <a:solidFill>
                  <a:srgbClr val="000000"/>
                </a:solidFill>
              </a:rPr>
              <a:t>expression if the control variable is initialized elsewhere in the program.</a:t>
            </a:r>
          </a:p>
          <a:p>
            <a:pPr eaLnBrk="1" hangingPunct="1">
              <a:defRPr/>
            </a:pPr>
            <a:r>
              <a:rPr lang="en-US" sz="2500" dirty="0" smtClean="0">
                <a:solidFill>
                  <a:srgbClr val="000000"/>
                </a:solidFill>
              </a:rPr>
              <a:t>The </a:t>
            </a:r>
            <a:r>
              <a:rPr lang="en-US" sz="2500" i="1" dirty="0" smtClean="0">
                <a:solidFill>
                  <a:srgbClr val="000000"/>
                </a:solidFill>
              </a:rPr>
              <a:t>increment </a:t>
            </a:r>
            <a:r>
              <a:rPr lang="en-US" sz="2500" dirty="0" smtClean="0">
                <a:solidFill>
                  <a:srgbClr val="000000"/>
                </a:solidFill>
              </a:rPr>
              <a:t>may be omitted if it’s calculated by statements in the body of the </a:t>
            </a:r>
            <a:r>
              <a:rPr lang="en-US" sz="2500" dirty="0" smtClean="0">
                <a:solidFill>
                  <a:srgbClr val="000000"/>
                </a:solidFill>
                <a:latin typeface="Consolas" panose="020B0609020204030204" pitchFamily="49" charset="0"/>
              </a:rPr>
              <a:t>for</a:t>
            </a:r>
            <a:r>
              <a:rPr lang="en-US" sz="2500" dirty="0" smtClean="0">
                <a:solidFill>
                  <a:srgbClr val="000000"/>
                </a:solidFill>
              </a:rPr>
              <a:t> statement or if no increment is needed.</a:t>
            </a:r>
          </a:p>
        </p:txBody>
      </p:sp>
    </p:spTree>
    <p:extLst>
      <p:ext uri="{BB962C8B-B14F-4D97-AF65-F5344CB8AC3E}">
        <p14:creationId xmlns:p14="http://schemas.microsoft.com/office/powerpoint/2010/main" val="7966578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4.4  </a:t>
            </a:r>
            <a:r>
              <a:rPr lang="en-US" dirty="0" smtClean="0">
                <a:solidFill>
                  <a:srgbClr val="3380E6"/>
                </a:solidFill>
                <a:latin typeface="Consolas" panose="020B0609020204030204" pitchFamily="49" charset="0"/>
              </a:rPr>
              <a:t>for</a:t>
            </a:r>
            <a:r>
              <a:rPr lang="en-US" dirty="0" smtClean="0">
                <a:solidFill>
                  <a:srgbClr val="3380E6"/>
                </a:solidFill>
                <a:latin typeface="Arial"/>
              </a:rPr>
              <a:t> Iteration Statement (Cont.)</a:t>
            </a: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rPr>
              <a:t>Increment Expression Acts Like a Standalone Statement</a:t>
            </a:r>
          </a:p>
          <a:p>
            <a:pPr eaLnBrk="1" hangingPunct="1">
              <a:lnSpc>
                <a:spcPct val="90000"/>
              </a:lnSpc>
              <a:defRPr/>
            </a:pPr>
            <a:r>
              <a:rPr lang="en-US" sz="2400" dirty="0" smtClean="0">
                <a:solidFill>
                  <a:srgbClr val="000000"/>
                </a:solidFill>
              </a:rPr>
              <a:t>The increment expression in the </a:t>
            </a:r>
            <a:r>
              <a:rPr lang="en-US" sz="2400" dirty="0" smtClean="0">
                <a:solidFill>
                  <a:srgbClr val="000000"/>
                </a:solidFill>
                <a:latin typeface="Consolas" panose="020B0609020204030204" pitchFamily="49" charset="0"/>
              </a:rPr>
              <a:t>for</a:t>
            </a:r>
            <a:r>
              <a:rPr lang="en-US" sz="2400" dirty="0" smtClean="0">
                <a:solidFill>
                  <a:srgbClr val="000000"/>
                </a:solidFill>
              </a:rPr>
              <a:t> statement acts like a stand-alone C statement at the end of the body of the </a:t>
            </a:r>
            <a:r>
              <a:rPr lang="en-US" sz="2400" dirty="0" smtClean="0">
                <a:solidFill>
                  <a:srgbClr val="000000"/>
                </a:solidFill>
                <a:latin typeface="Consolas" panose="020B0609020204030204" pitchFamily="49" charset="0"/>
              </a:rPr>
              <a:t>for</a:t>
            </a:r>
            <a:r>
              <a:rPr lang="en-US" sz="2400" dirty="0" smtClean="0">
                <a:solidFill>
                  <a:srgbClr val="000000"/>
                </a:solidFill>
              </a:rPr>
              <a:t>.</a:t>
            </a:r>
          </a:p>
          <a:p>
            <a:pPr eaLnBrk="1" hangingPunct="1">
              <a:lnSpc>
                <a:spcPct val="90000"/>
              </a:lnSpc>
              <a:defRPr/>
            </a:pPr>
            <a:r>
              <a:rPr lang="en-US" sz="2300" dirty="0" smtClean="0">
                <a:solidFill>
                  <a:srgbClr val="000000"/>
                </a:solidFill>
              </a:rPr>
              <a:t>Therefore, the expressions</a:t>
            </a:r>
          </a:p>
          <a:p>
            <a:pPr lvl="2" eaLnBrk="1" hangingPunct="1">
              <a:lnSpc>
                <a:spcPct val="90000"/>
              </a:lnSpc>
              <a:buFont typeface="Wingdings 2" panose="05020102010507070707" pitchFamily="18" charset="2"/>
              <a:buNone/>
              <a:defRPr/>
            </a:pPr>
            <a:r>
              <a:rPr lang="en-US" sz="1800" dirty="0" smtClean="0">
                <a:solidFill>
                  <a:srgbClr val="000000"/>
                </a:solidFill>
                <a:latin typeface="Consolas" panose="020B0609020204030204" pitchFamily="49" charset="0"/>
              </a:rPr>
              <a:t>	counter = counter + </a:t>
            </a:r>
            <a:r>
              <a:rPr lang="en-US" sz="1800" b="1" dirty="0" smtClean="0">
                <a:solidFill>
                  <a:srgbClr val="128AFF"/>
                </a:solidFill>
                <a:latin typeface="Consolas" panose="020B0609020204030204" pitchFamily="49" charset="0"/>
              </a:rPr>
              <a:t>1</a:t>
            </a:r>
            <a:br>
              <a:rPr lang="en-US" sz="1800" b="1" dirty="0" smtClean="0">
                <a:solidFill>
                  <a:srgbClr val="128AFF"/>
                </a:solidFill>
                <a:latin typeface="Consolas" panose="020B0609020204030204" pitchFamily="49" charset="0"/>
              </a:rPr>
            </a:br>
            <a:r>
              <a:rPr lang="en-US" sz="1800" dirty="0" smtClean="0">
                <a:solidFill>
                  <a:srgbClr val="000000"/>
                </a:solidFill>
                <a:latin typeface="Consolas" panose="020B0609020204030204" pitchFamily="49" charset="0"/>
              </a:rPr>
              <a:t>counter += </a:t>
            </a:r>
            <a:r>
              <a:rPr lang="en-US" sz="1800" dirty="0" smtClean="0">
                <a:solidFill>
                  <a:srgbClr val="128AFF"/>
                </a:solidFill>
                <a:latin typeface="Consolas" panose="020B0609020204030204" pitchFamily="49" charset="0"/>
              </a:rPr>
              <a:t>1</a:t>
            </a:r>
            <a:br>
              <a:rPr lang="en-US" sz="1800" dirty="0" smtClean="0">
                <a:solidFill>
                  <a:srgbClr val="128AFF"/>
                </a:solidFill>
                <a:latin typeface="Consolas" panose="020B0609020204030204" pitchFamily="49" charset="0"/>
              </a:rPr>
            </a:br>
            <a:r>
              <a:rPr lang="en-US" sz="1800" dirty="0" smtClean="0">
                <a:solidFill>
                  <a:srgbClr val="000000"/>
                </a:solidFill>
                <a:latin typeface="Consolas" panose="020B0609020204030204" pitchFamily="49" charset="0"/>
              </a:rPr>
              <a:t>++counter</a:t>
            </a:r>
            <a:r>
              <a:rPr lang="en-US" sz="1800" b="1" dirty="0" smtClean="0">
                <a:solidFill>
                  <a:srgbClr val="000000"/>
                </a:solidFill>
                <a:latin typeface="Consolas" panose="020B0609020204030204" pitchFamily="49" charset="0"/>
              </a:rPr>
              <a:t/>
            </a:r>
            <a:br>
              <a:rPr lang="en-US" sz="1800" b="1" dirty="0" smtClean="0">
                <a:solidFill>
                  <a:srgbClr val="000000"/>
                </a:solidFill>
                <a:latin typeface="Consolas" panose="020B0609020204030204" pitchFamily="49" charset="0"/>
              </a:rPr>
            </a:br>
            <a:r>
              <a:rPr lang="en-US" sz="1800" dirty="0" err="1" smtClean="0">
                <a:solidFill>
                  <a:srgbClr val="000000"/>
                </a:solidFill>
                <a:latin typeface="Consolas" panose="020B0609020204030204" pitchFamily="49" charset="0"/>
              </a:rPr>
              <a:t>counter</a:t>
            </a:r>
            <a:r>
              <a:rPr lang="en-US" sz="1800"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sz="2300" dirty="0" smtClean="0">
                <a:solidFill>
                  <a:srgbClr val="000000"/>
                </a:solidFill>
              </a:rPr>
              <a:t>	are all equivalent in the increment part of the </a:t>
            </a:r>
            <a:r>
              <a:rPr lang="en-US" sz="2300" dirty="0" smtClean="0">
                <a:solidFill>
                  <a:srgbClr val="000000"/>
                </a:solidFill>
                <a:latin typeface="Consolas" panose="020B0609020204030204" pitchFamily="49" charset="0"/>
              </a:rPr>
              <a:t>for</a:t>
            </a:r>
            <a:r>
              <a:rPr lang="en-US" sz="2300" dirty="0" smtClean="0">
                <a:solidFill>
                  <a:srgbClr val="000000"/>
                </a:solidFill>
              </a:rPr>
              <a:t> statement.</a:t>
            </a:r>
          </a:p>
          <a:p>
            <a:pPr eaLnBrk="1" hangingPunct="1">
              <a:lnSpc>
                <a:spcPct val="90000"/>
              </a:lnSpc>
              <a:defRPr/>
            </a:pPr>
            <a:r>
              <a:rPr lang="en-US" sz="2300" dirty="0" smtClean="0">
                <a:solidFill>
                  <a:srgbClr val="000000"/>
                </a:solidFill>
              </a:rPr>
              <a:t>Because the variable being </a:t>
            </a:r>
            <a:r>
              <a:rPr lang="en-US" sz="2300" dirty="0" err="1" smtClean="0">
                <a:solidFill>
                  <a:srgbClr val="000000"/>
                </a:solidFill>
              </a:rPr>
              <a:t>preincremented</a:t>
            </a:r>
            <a:r>
              <a:rPr lang="en-US" sz="2300" dirty="0" smtClean="0">
                <a:solidFill>
                  <a:srgbClr val="000000"/>
                </a:solidFill>
              </a:rPr>
              <a:t> or </a:t>
            </a:r>
            <a:r>
              <a:rPr lang="en-US" sz="2300" dirty="0" err="1" smtClean="0">
                <a:solidFill>
                  <a:srgbClr val="000000"/>
                </a:solidFill>
              </a:rPr>
              <a:t>postincremented</a:t>
            </a:r>
            <a:r>
              <a:rPr lang="en-US" sz="2300" dirty="0" smtClean="0">
                <a:solidFill>
                  <a:srgbClr val="000000"/>
                </a:solidFill>
              </a:rPr>
              <a:t> here does not appear in a larger expression, both forms of incrementing have the same effect.</a:t>
            </a:r>
          </a:p>
          <a:p>
            <a:pPr eaLnBrk="1" hangingPunct="1">
              <a:lnSpc>
                <a:spcPct val="90000"/>
              </a:lnSpc>
              <a:defRPr/>
            </a:pPr>
            <a:r>
              <a:rPr lang="en-US" sz="2300" dirty="0" smtClean="0">
                <a:solidFill>
                  <a:srgbClr val="000000"/>
                </a:solidFill>
              </a:rPr>
              <a:t>The two semicolons in the </a:t>
            </a:r>
            <a:r>
              <a:rPr lang="en-US" sz="2300" dirty="0" smtClean="0">
                <a:solidFill>
                  <a:srgbClr val="000000"/>
                </a:solidFill>
                <a:latin typeface="Consolas" panose="020B0609020204030204" pitchFamily="49" charset="0"/>
              </a:rPr>
              <a:t>for</a:t>
            </a:r>
            <a:r>
              <a:rPr lang="en-US" sz="2300" dirty="0" smtClean="0">
                <a:solidFill>
                  <a:srgbClr val="000000"/>
                </a:solidFill>
              </a:rPr>
              <a:t> statement are required.</a:t>
            </a:r>
          </a:p>
        </p:txBody>
      </p:sp>
    </p:spTree>
    <p:extLst>
      <p:ext uri="{BB962C8B-B14F-4D97-AF65-F5344CB8AC3E}">
        <p14:creationId xmlns:p14="http://schemas.microsoft.com/office/powerpoint/2010/main" val="611918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86760" cy="6248400"/>
          </a:xfrm>
          <a:prstGeom prst="rect">
            <a:avLst/>
          </a:prstGeom>
          <a:noFill/>
          <a:ln>
            <a:noFill/>
          </a:ln>
        </p:spPr>
      </p:pic>
    </p:spTree>
    <p:extLst>
      <p:ext uri="{BB962C8B-B14F-4D97-AF65-F5344CB8AC3E}">
        <p14:creationId xmlns:p14="http://schemas.microsoft.com/office/powerpoint/2010/main" val="181669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810420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4.5  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Notes and Observations</a:t>
            </a:r>
          </a:p>
        </p:txBody>
      </p:sp>
      <p:sp>
        <p:nvSpPr>
          <p:cNvPr id="45059"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rPr>
              <a:t>The initialization, loop-continuation condition and increment can contain arithmetic expressions. For example, if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rPr>
              <a:t> and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10</a:t>
            </a:r>
            <a:r>
              <a:rPr lang="en-US" altLang="en-US" sz="2500" dirty="0" smtClean="0">
                <a:solidFill>
                  <a:srgbClr val="000000"/>
                </a:solidFill>
              </a:rPr>
              <a:t>, the statement</a:t>
            </a:r>
          </a:p>
          <a:p>
            <a:pPr lvl="2" eaLnBrk="1" hangingPunct="1">
              <a:buFont typeface="Wingdings 2" panose="05020102010507070707" pitchFamily="18" charset="2"/>
              <a:buNone/>
            </a:pPr>
            <a:r>
              <a:rPr lang="es-ES" altLang="en-US" sz="1900" b="1" dirty="0" err="1" smtClean="0">
                <a:solidFill>
                  <a:srgbClr val="0000FF"/>
                </a:solidFill>
                <a:latin typeface="Consolas" panose="020B0609020204030204" pitchFamily="49" charset="0"/>
              </a:rPr>
              <a:t>for</a:t>
            </a:r>
            <a:r>
              <a:rPr lang="es-ES" altLang="en-US" sz="1900" b="1" dirty="0" smtClean="0">
                <a:solidFill>
                  <a:srgbClr val="000000"/>
                </a:solidFill>
                <a:latin typeface="Consolas" panose="020B0609020204030204" pitchFamily="49" charset="0"/>
              </a:rPr>
              <a:t> (j = x; j &lt;= </a:t>
            </a:r>
            <a:r>
              <a:rPr lang="es-ES" altLang="en-US" sz="1900" b="1" dirty="0" smtClean="0">
                <a:solidFill>
                  <a:srgbClr val="128AFF"/>
                </a:solidFill>
                <a:latin typeface="Consolas" panose="020B0609020204030204" pitchFamily="49" charset="0"/>
              </a:rPr>
              <a:t>4</a:t>
            </a:r>
            <a:r>
              <a:rPr lang="es-ES" altLang="en-US" sz="1900" b="1" dirty="0" smtClean="0">
                <a:solidFill>
                  <a:srgbClr val="000000"/>
                </a:solidFill>
                <a:latin typeface="Consolas" panose="020B0609020204030204" pitchFamily="49" charset="0"/>
              </a:rPr>
              <a:t> * x * y; j += y / x)</a:t>
            </a:r>
          </a:p>
          <a:p>
            <a:pPr eaLnBrk="1" hangingPunct="1">
              <a:buFont typeface="Wingdings 3" panose="05040102010807070707" pitchFamily="18" charset="2"/>
              <a:buNone/>
            </a:pPr>
            <a:r>
              <a:rPr lang="en-US" altLang="en-US" sz="2500" dirty="0" smtClean="0">
                <a:solidFill>
                  <a:srgbClr val="000000"/>
                </a:solidFill>
              </a:rPr>
              <a:t>	is equivalent to the statement</a:t>
            </a:r>
          </a:p>
          <a:p>
            <a:pPr lvl="2" eaLnBrk="1" hangingPunct="1">
              <a:buFont typeface="Wingdings 2" panose="05020102010507070707" pitchFamily="18" charset="2"/>
              <a:buNone/>
            </a:pPr>
            <a:r>
              <a:rPr lang="en-US" altLang="en-US" sz="1900" b="1" dirty="0" smtClean="0">
                <a:solidFill>
                  <a:srgbClr val="0000FF"/>
                </a:solidFill>
                <a:latin typeface="Consolas" panose="020B0609020204030204" pitchFamily="49" charset="0"/>
              </a:rPr>
              <a:t>for</a:t>
            </a:r>
            <a:r>
              <a:rPr lang="en-US" altLang="en-US" sz="1900" b="1" dirty="0" smtClean="0">
                <a:solidFill>
                  <a:srgbClr val="000000"/>
                </a:solidFill>
                <a:latin typeface="Consolas" panose="020B0609020204030204" pitchFamily="49" charset="0"/>
              </a:rPr>
              <a:t> (j =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j &lt;= </a:t>
            </a:r>
            <a:r>
              <a:rPr lang="en-US" altLang="en-US" sz="1900" b="1" dirty="0" smtClean="0">
                <a:solidFill>
                  <a:srgbClr val="128AFF"/>
                </a:solidFill>
                <a:latin typeface="Consolas" panose="020B0609020204030204" pitchFamily="49" charset="0"/>
              </a:rPr>
              <a:t>80</a:t>
            </a:r>
            <a:r>
              <a:rPr lang="en-US" altLang="en-US" sz="1900" b="1" dirty="0" smtClean="0">
                <a:solidFill>
                  <a:srgbClr val="000000"/>
                </a:solidFill>
                <a:latin typeface="Consolas" panose="020B0609020204030204" pitchFamily="49" charset="0"/>
              </a:rPr>
              <a:t>; j += </a:t>
            </a:r>
            <a:r>
              <a:rPr lang="en-US" altLang="en-US" sz="1900" b="1" dirty="0" smtClean="0">
                <a:solidFill>
                  <a:srgbClr val="128AFF"/>
                </a:solidFill>
                <a:latin typeface="Consolas" panose="020B0609020204030204" pitchFamily="49" charset="0"/>
              </a:rPr>
              <a:t>5</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rPr>
              <a:t>The “increment” may be negative (in which case it’s really a decrement and the loop actually counts downward).</a:t>
            </a:r>
          </a:p>
          <a:p>
            <a:pPr eaLnBrk="1" hangingPunct="1"/>
            <a:r>
              <a:rPr lang="en-US" altLang="en-US" sz="2500" dirty="0" smtClean="0">
                <a:solidFill>
                  <a:srgbClr val="000000"/>
                </a:solidFill>
              </a:rPr>
              <a:t>If the loop-continuation condition is initially false, the loop body does not execute. Instead, execution proceeds with the statement following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rPr>
              <a:t> statement.</a:t>
            </a:r>
          </a:p>
        </p:txBody>
      </p:sp>
    </p:spTree>
    <p:extLst>
      <p:ext uri="{BB962C8B-B14F-4D97-AF65-F5344CB8AC3E}">
        <p14:creationId xmlns:p14="http://schemas.microsoft.com/office/powerpoint/2010/main" val="29645416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4.5  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Notes and Observations (cont.)</a:t>
            </a:r>
          </a:p>
        </p:txBody>
      </p:sp>
      <p:sp>
        <p:nvSpPr>
          <p:cNvPr id="46083"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rPr>
              <a:t>The control variable is frequently printed or used in calculations in the body of a loop, but it need not be. It’s common to use the control variable for controlling iteration while never mentioning it in the body of the loop.</a:t>
            </a:r>
          </a:p>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rPr>
              <a:t> statement is flowcharted much like the </a:t>
            </a:r>
            <a:r>
              <a:rPr lang="en-US" altLang="en-US" sz="2500" dirty="0" smtClean="0">
                <a:solidFill>
                  <a:srgbClr val="000000"/>
                </a:solidFill>
                <a:latin typeface="Consolas" panose="020B0609020204030204" pitchFamily="49" charset="0"/>
              </a:rPr>
              <a:t>while</a:t>
            </a:r>
            <a:r>
              <a:rPr lang="en-US" altLang="en-US" sz="2500" dirty="0" smtClean="0">
                <a:solidFill>
                  <a:srgbClr val="000000"/>
                </a:solidFill>
              </a:rPr>
              <a:t> statement. For example, Fig. 4.4 shows the flowchart of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rPr>
              <a:t> statement</a:t>
            </a:r>
          </a:p>
          <a:p>
            <a:pPr lvl="2" eaLnBrk="1" hangingPunct="1">
              <a:lnSpc>
                <a:spcPct val="90000"/>
              </a:lnSpc>
              <a:buFont typeface="Wingdings 2" panose="05020102010507070707" pitchFamily="18" charset="2"/>
              <a:buNone/>
            </a:pPr>
            <a:r>
              <a:rPr lang="en-US" altLang="en-US" sz="1900" b="1" dirty="0" smtClean="0">
                <a:solidFill>
                  <a:srgbClr val="0000FF"/>
                </a:solidFill>
                <a:latin typeface="Consolas" panose="020B0609020204030204" pitchFamily="49" charset="0"/>
              </a:rPr>
              <a:t>	for</a:t>
            </a:r>
            <a:r>
              <a:rPr lang="en-US" altLang="en-US" sz="1900" b="1" dirty="0" smtClean="0">
                <a:solidFill>
                  <a:srgbClr val="000000"/>
                </a:solidFill>
                <a:latin typeface="Consolas" panose="020B0609020204030204" pitchFamily="49" charset="0"/>
              </a:rPr>
              <a:t> (counter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 counter &lt;= </a:t>
            </a:r>
            <a:r>
              <a:rPr lang="en-US" altLang="en-US" sz="1900" b="1" dirty="0" smtClean="0">
                <a:solidFill>
                  <a:srgbClr val="128AFF"/>
                </a:solidFill>
                <a:latin typeface="Consolas" panose="020B0609020204030204" pitchFamily="49" charset="0"/>
              </a:rPr>
              <a:t>10</a:t>
            </a:r>
            <a:r>
              <a:rPr lang="en-US" altLang="en-US" sz="1900" b="1" dirty="0" smtClean="0">
                <a:solidFill>
                  <a:srgbClr val="000000"/>
                </a:solidFill>
                <a:latin typeface="Consolas" panose="020B0609020204030204" pitchFamily="49" charset="0"/>
              </a:rPr>
              <a:t>; ++counter)</a:t>
            </a:r>
            <a:br>
              <a:rPr lang="en-US" altLang="en-US" sz="1900" b="1" dirty="0" smtClean="0">
                <a:solidFill>
                  <a:srgbClr val="000000"/>
                </a:solidFill>
                <a:latin typeface="Consolas" panose="020B0609020204030204" pitchFamily="49" charset="0"/>
              </a:rPr>
            </a:b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printf</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"%u"</a:t>
            </a:r>
            <a:r>
              <a:rPr lang="en-US" altLang="en-US" sz="1900" b="1" dirty="0" smtClean="0">
                <a:solidFill>
                  <a:srgbClr val="000000"/>
                </a:solidFill>
                <a:latin typeface="Consolas" panose="020B0609020204030204" pitchFamily="49" charset="0"/>
              </a:rPr>
              <a:t>, counter);</a:t>
            </a:r>
          </a:p>
          <a:p>
            <a:pPr eaLnBrk="1" hangingPunct="1">
              <a:lnSpc>
                <a:spcPct val="90000"/>
              </a:lnSpc>
            </a:pPr>
            <a:r>
              <a:rPr lang="en-US" altLang="en-US" sz="2500" dirty="0" smtClean="0">
                <a:solidFill>
                  <a:srgbClr val="000000"/>
                </a:solidFill>
              </a:rPr>
              <a:t>This flowchart makes it clear that the initialization occurs only once and that incrementing occurs </a:t>
            </a:r>
            <a:r>
              <a:rPr lang="en-US" altLang="en-US" sz="2500" i="1" dirty="0" smtClean="0">
                <a:solidFill>
                  <a:srgbClr val="000000"/>
                </a:solidFill>
              </a:rPr>
              <a:t>after</a:t>
            </a:r>
            <a:r>
              <a:rPr lang="en-US" altLang="en-US" sz="2500" dirty="0" smtClean="0">
                <a:solidFill>
                  <a:srgbClr val="000000"/>
                </a:solidFill>
              </a:rPr>
              <a:t> the body statement is performed.</a:t>
            </a:r>
          </a:p>
        </p:txBody>
      </p:sp>
    </p:spTree>
    <p:extLst>
      <p:ext uri="{BB962C8B-B14F-4D97-AF65-F5344CB8AC3E}">
        <p14:creationId xmlns:p14="http://schemas.microsoft.com/office/powerpoint/2010/main" val="1315730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368113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3526653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a:t>
            </a:r>
          </a:p>
        </p:txBody>
      </p:sp>
      <p:sp>
        <p:nvSpPr>
          <p:cNvPr id="49155" name="Text Placeholder 2"/>
          <p:cNvSpPr>
            <a:spLocks noGrp="1"/>
          </p:cNvSpPr>
          <p:nvPr>
            <p:ph type="body" idx="1"/>
          </p:nvPr>
        </p:nvSpPr>
        <p:spPr/>
        <p:txBody>
          <a:bodyPr/>
          <a:lstStyle/>
          <a:p>
            <a:pPr eaLnBrk="1" hangingPunct="1">
              <a:lnSpc>
                <a:spcPct val="80000"/>
              </a:lnSpc>
            </a:pPr>
            <a:r>
              <a:rPr lang="en-US" altLang="en-US" sz="2100" dirty="0" smtClean="0">
                <a:solidFill>
                  <a:srgbClr val="000000"/>
                </a:solidFill>
              </a:rPr>
              <a:t>The following examples show methods of varying the control variable in a </a:t>
            </a:r>
            <a:r>
              <a:rPr lang="en-US" altLang="en-US" sz="2100" dirty="0" smtClean="0">
                <a:solidFill>
                  <a:srgbClr val="000000"/>
                </a:solidFill>
                <a:latin typeface="Consolas" panose="020B0609020204030204" pitchFamily="49" charset="0"/>
              </a:rPr>
              <a:t>for</a:t>
            </a:r>
            <a:r>
              <a:rPr lang="en-US" altLang="en-US" sz="2100" dirty="0" smtClean="0">
                <a:solidFill>
                  <a:srgbClr val="000000"/>
                </a:solidFill>
              </a:rPr>
              <a:t> statement.</a:t>
            </a:r>
          </a:p>
          <a:p>
            <a:pPr lvl="1" eaLnBrk="1" hangingPunct="1">
              <a:lnSpc>
                <a:spcPct val="80000"/>
              </a:lnSpc>
            </a:pPr>
            <a:r>
              <a:rPr lang="en-US" altLang="en-US" sz="1800" dirty="0" smtClean="0">
                <a:solidFill>
                  <a:srgbClr val="000000"/>
                </a:solidFill>
              </a:rPr>
              <a:t>Vary the control variable from </a:t>
            </a:r>
            <a:r>
              <a:rPr lang="en-US" altLang="en-US" sz="1800" dirty="0" smtClean="0">
                <a:solidFill>
                  <a:srgbClr val="000000"/>
                </a:solidFill>
                <a:latin typeface="Consolas" panose="020B0609020204030204" pitchFamily="49" charset="0"/>
              </a:rPr>
              <a:t>1</a:t>
            </a:r>
            <a:r>
              <a:rPr lang="en-US" altLang="en-US" sz="1800" dirty="0" smtClean="0">
                <a:solidFill>
                  <a:srgbClr val="000000"/>
                </a:solidFill>
              </a:rPr>
              <a:t> to </a:t>
            </a:r>
            <a:r>
              <a:rPr lang="en-US" altLang="en-US" sz="1800" dirty="0" smtClean="0">
                <a:solidFill>
                  <a:srgbClr val="000000"/>
                </a:solidFill>
                <a:latin typeface="Consolas" panose="020B0609020204030204" pitchFamily="49" charset="0"/>
              </a:rPr>
              <a:t>100</a:t>
            </a:r>
            <a:r>
              <a:rPr lang="en-US" altLang="en-US" sz="1800" dirty="0" smtClean="0">
                <a:solidFill>
                  <a:srgbClr val="000000"/>
                </a:solidFill>
              </a:rPr>
              <a:t> in increments of </a:t>
            </a:r>
            <a:r>
              <a:rPr lang="en-US" altLang="en-US" sz="1800" dirty="0" smtClean="0">
                <a:solidFill>
                  <a:srgbClr val="000000"/>
                </a:solidFill>
                <a:latin typeface="Consolas" panose="020B0609020204030204" pitchFamily="49" charset="0"/>
              </a:rPr>
              <a:t>1</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nn-NO" altLang="en-US" sz="1600" b="1" dirty="0" smtClean="0">
                <a:solidFill>
                  <a:srgbClr val="0000FF"/>
                </a:solidFill>
                <a:latin typeface="Consolas" panose="020B0609020204030204" pitchFamily="49" charset="0"/>
              </a:rPr>
              <a:t>for</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1</a:t>
            </a:r>
            <a:r>
              <a:rPr lang="nn-NO" altLang="en-US" sz="1600" b="1" dirty="0" smtClean="0">
                <a:solidFill>
                  <a:srgbClr val="000000"/>
                </a:solidFill>
                <a:latin typeface="Consolas" panose="020B0609020204030204" pitchFamily="49" charset="0"/>
              </a:rPr>
              <a:t>; i &lt;= </a:t>
            </a:r>
            <a:r>
              <a:rPr lang="nn-NO" altLang="en-US" sz="1600" b="1" dirty="0" smtClean="0">
                <a:solidFill>
                  <a:srgbClr val="128AFF"/>
                </a:solidFill>
                <a:latin typeface="Consolas" panose="020B0609020204030204" pitchFamily="49" charset="0"/>
              </a:rPr>
              <a:t>100</a:t>
            </a:r>
            <a:r>
              <a:rPr lang="nn-NO" altLang="en-US" sz="1600" b="1" dirty="0" smtClean="0">
                <a:solidFill>
                  <a:srgbClr val="000000"/>
                </a:solidFill>
                <a:latin typeface="Consolas" panose="020B0609020204030204" pitchFamily="49" charset="0"/>
              </a:rPr>
              <a:t>; ++ i)</a:t>
            </a:r>
          </a:p>
          <a:p>
            <a:pPr lvl="1" eaLnBrk="1" hangingPunct="1">
              <a:lnSpc>
                <a:spcPct val="80000"/>
              </a:lnSpc>
            </a:pPr>
            <a:r>
              <a:rPr lang="en-US" altLang="en-US" sz="1800" dirty="0" smtClean="0">
                <a:solidFill>
                  <a:srgbClr val="000000"/>
                </a:solidFill>
              </a:rPr>
              <a:t>Vary the control variable from </a:t>
            </a:r>
            <a:r>
              <a:rPr lang="en-US" altLang="en-US" sz="1800" dirty="0" smtClean="0">
                <a:solidFill>
                  <a:srgbClr val="000000"/>
                </a:solidFill>
                <a:latin typeface="Consolas" panose="020B0609020204030204" pitchFamily="49" charset="0"/>
              </a:rPr>
              <a:t>100</a:t>
            </a:r>
            <a:r>
              <a:rPr lang="en-US" altLang="en-US" sz="1800" dirty="0" smtClean="0">
                <a:solidFill>
                  <a:srgbClr val="000000"/>
                </a:solidFill>
              </a:rPr>
              <a:t> to </a:t>
            </a:r>
            <a:r>
              <a:rPr lang="en-US" altLang="en-US" sz="1800" dirty="0" smtClean="0">
                <a:solidFill>
                  <a:srgbClr val="000000"/>
                </a:solidFill>
                <a:latin typeface="Consolas" panose="020B0609020204030204" pitchFamily="49" charset="0"/>
              </a:rPr>
              <a:t>1</a:t>
            </a:r>
            <a:r>
              <a:rPr lang="en-US" altLang="en-US" sz="1800" dirty="0" smtClean="0">
                <a:solidFill>
                  <a:srgbClr val="000000"/>
                </a:solidFill>
              </a:rPr>
              <a:t> in increments of </a:t>
            </a:r>
            <a:r>
              <a:rPr lang="en-US" altLang="en-US" sz="1800" dirty="0" smtClean="0">
                <a:solidFill>
                  <a:srgbClr val="000000"/>
                </a:solidFill>
                <a:latin typeface="Consolas" panose="020B0609020204030204" pitchFamily="49" charset="0"/>
              </a:rPr>
              <a:t>-1</a:t>
            </a:r>
            <a:r>
              <a:rPr lang="en-US" altLang="en-US" sz="1800" dirty="0" smtClean="0">
                <a:solidFill>
                  <a:srgbClr val="000000"/>
                </a:solidFill>
              </a:rPr>
              <a:t> (decrements of </a:t>
            </a:r>
            <a:r>
              <a:rPr lang="en-US" altLang="en-US" sz="1800" dirty="0" smtClean="0">
                <a:solidFill>
                  <a:srgbClr val="000000"/>
                </a:solidFill>
                <a:latin typeface="Consolas" panose="020B0609020204030204" pitchFamily="49" charset="0"/>
              </a:rPr>
              <a:t>1</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nn-NO" altLang="en-US" sz="1600" b="1" dirty="0" smtClean="0">
                <a:solidFill>
                  <a:srgbClr val="0000FF"/>
                </a:solidFill>
                <a:latin typeface="Consolas" panose="020B0609020204030204" pitchFamily="49" charset="0"/>
              </a:rPr>
              <a:t>for</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100</a:t>
            </a:r>
            <a:r>
              <a:rPr lang="nn-NO" altLang="en-US" sz="1600" b="1" dirty="0" smtClean="0">
                <a:solidFill>
                  <a:srgbClr val="000000"/>
                </a:solidFill>
                <a:latin typeface="Consolas" panose="020B0609020204030204" pitchFamily="49" charset="0"/>
              </a:rPr>
              <a:t>; i &gt;= </a:t>
            </a:r>
            <a:r>
              <a:rPr lang="nn-NO" altLang="en-US" sz="1600" b="1" dirty="0" smtClean="0">
                <a:solidFill>
                  <a:srgbClr val="128AFF"/>
                </a:solidFill>
                <a:latin typeface="Consolas" panose="020B0609020204030204" pitchFamily="49" charset="0"/>
              </a:rPr>
              <a:t>1</a:t>
            </a:r>
            <a:r>
              <a:rPr lang="nn-NO" altLang="en-US" sz="1600" b="1" dirty="0" smtClean="0">
                <a:solidFill>
                  <a:srgbClr val="000000"/>
                </a:solidFill>
                <a:latin typeface="Consolas" panose="020B0609020204030204" pitchFamily="49" charset="0"/>
              </a:rPr>
              <a:t>; --i)</a:t>
            </a:r>
          </a:p>
          <a:p>
            <a:pPr lvl="1" eaLnBrk="1" hangingPunct="1">
              <a:lnSpc>
                <a:spcPct val="80000"/>
              </a:lnSpc>
            </a:pPr>
            <a:r>
              <a:rPr lang="en-US" altLang="en-US" sz="1800" dirty="0" smtClean="0">
                <a:solidFill>
                  <a:srgbClr val="000000"/>
                </a:solidFill>
              </a:rPr>
              <a:t>Vary the control variable from </a:t>
            </a:r>
            <a:r>
              <a:rPr lang="en-US" altLang="en-US" sz="1800" dirty="0" smtClean="0">
                <a:solidFill>
                  <a:srgbClr val="000000"/>
                </a:solidFill>
                <a:latin typeface="Consolas" panose="020B0609020204030204" pitchFamily="49" charset="0"/>
              </a:rPr>
              <a:t>7</a:t>
            </a:r>
            <a:r>
              <a:rPr lang="en-US" altLang="en-US" sz="1800" dirty="0" smtClean="0">
                <a:solidFill>
                  <a:srgbClr val="000000"/>
                </a:solidFill>
              </a:rPr>
              <a:t> to </a:t>
            </a:r>
            <a:r>
              <a:rPr lang="en-US" altLang="en-US" sz="1800" dirty="0" smtClean="0">
                <a:solidFill>
                  <a:srgbClr val="000000"/>
                </a:solidFill>
                <a:latin typeface="Consolas" panose="020B0609020204030204" pitchFamily="49" charset="0"/>
              </a:rPr>
              <a:t>77</a:t>
            </a:r>
            <a:r>
              <a:rPr lang="en-US" altLang="en-US" sz="1800" dirty="0" smtClean="0">
                <a:solidFill>
                  <a:srgbClr val="000000"/>
                </a:solidFill>
              </a:rPr>
              <a:t> in steps of </a:t>
            </a:r>
            <a:r>
              <a:rPr lang="en-US" altLang="en-US" sz="1800" dirty="0" smtClean="0">
                <a:solidFill>
                  <a:srgbClr val="000000"/>
                </a:solidFill>
                <a:latin typeface="Consolas" panose="020B0609020204030204" pitchFamily="49" charset="0"/>
              </a:rPr>
              <a:t>7</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nn-NO" altLang="en-US" sz="1600" b="1" dirty="0" smtClean="0">
                <a:solidFill>
                  <a:srgbClr val="0000FF"/>
                </a:solidFill>
                <a:latin typeface="Consolas" panose="020B0609020204030204" pitchFamily="49" charset="0"/>
              </a:rPr>
              <a:t>for</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7</a:t>
            </a:r>
            <a:r>
              <a:rPr lang="nn-NO" altLang="en-US" sz="1600" b="1" dirty="0" smtClean="0">
                <a:solidFill>
                  <a:srgbClr val="000000"/>
                </a:solidFill>
                <a:latin typeface="Consolas" panose="020B0609020204030204" pitchFamily="49" charset="0"/>
              </a:rPr>
              <a:t>; i &lt;= </a:t>
            </a:r>
            <a:r>
              <a:rPr lang="nn-NO" altLang="en-US" sz="1600" b="1" dirty="0" smtClean="0">
                <a:solidFill>
                  <a:srgbClr val="128AFF"/>
                </a:solidFill>
                <a:latin typeface="Consolas" panose="020B0609020204030204" pitchFamily="49" charset="0"/>
              </a:rPr>
              <a:t>77</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7</a:t>
            </a:r>
            <a:r>
              <a:rPr lang="nn-NO" altLang="en-US" sz="1600" b="1" dirty="0" smtClean="0">
                <a:solidFill>
                  <a:srgbClr val="000000"/>
                </a:solidFill>
                <a:latin typeface="Consolas" panose="020B0609020204030204" pitchFamily="49" charset="0"/>
              </a:rPr>
              <a:t>)</a:t>
            </a:r>
          </a:p>
          <a:p>
            <a:pPr lvl="1" eaLnBrk="1" hangingPunct="1">
              <a:lnSpc>
                <a:spcPct val="80000"/>
              </a:lnSpc>
            </a:pPr>
            <a:r>
              <a:rPr lang="en-US" altLang="en-US" sz="1800" dirty="0" smtClean="0">
                <a:solidFill>
                  <a:srgbClr val="000000"/>
                </a:solidFill>
              </a:rPr>
              <a:t>Vary the control variable from </a:t>
            </a:r>
            <a:r>
              <a:rPr lang="en-US" altLang="en-US" sz="1800" dirty="0" smtClean="0">
                <a:solidFill>
                  <a:srgbClr val="000000"/>
                </a:solidFill>
                <a:latin typeface="Consolas" panose="020B0609020204030204" pitchFamily="49" charset="0"/>
              </a:rPr>
              <a:t>20</a:t>
            </a:r>
            <a:r>
              <a:rPr lang="en-US" altLang="en-US" sz="1800" dirty="0" smtClean="0">
                <a:solidFill>
                  <a:srgbClr val="000000"/>
                </a:solidFill>
              </a:rPr>
              <a:t> to </a:t>
            </a:r>
            <a:r>
              <a:rPr lang="en-US" altLang="en-US" sz="1800" dirty="0" smtClean="0">
                <a:solidFill>
                  <a:srgbClr val="000000"/>
                </a:solidFill>
                <a:latin typeface="Consolas" panose="020B0609020204030204" pitchFamily="49" charset="0"/>
              </a:rPr>
              <a:t>2</a:t>
            </a:r>
            <a:r>
              <a:rPr lang="en-US" altLang="en-US" sz="1800" dirty="0" smtClean="0">
                <a:solidFill>
                  <a:srgbClr val="000000"/>
                </a:solidFill>
              </a:rPr>
              <a:t> in steps of </a:t>
            </a:r>
            <a:r>
              <a:rPr lang="en-US" altLang="en-US" sz="1800" dirty="0" smtClean="0">
                <a:solidFill>
                  <a:srgbClr val="000000"/>
                </a:solidFill>
                <a:latin typeface="Consolas" panose="020B0609020204030204" pitchFamily="49" charset="0"/>
              </a:rPr>
              <a:t>-2</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nn-NO" altLang="en-US" sz="1600" b="1" dirty="0" smtClean="0">
                <a:solidFill>
                  <a:srgbClr val="0000FF"/>
                </a:solidFill>
                <a:latin typeface="Consolas" panose="020B0609020204030204" pitchFamily="49" charset="0"/>
              </a:rPr>
              <a:t>for</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20</a:t>
            </a:r>
            <a:r>
              <a:rPr lang="nn-NO" altLang="en-US" sz="1600" b="1" dirty="0" smtClean="0">
                <a:solidFill>
                  <a:srgbClr val="000000"/>
                </a:solidFill>
                <a:latin typeface="Consolas" panose="020B0609020204030204" pitchFamily="49" charset="0"/>
              </a:rPr>
              <a:t>; i &gt;= </a:t>
            </a:r>
            <a:r>
              <a:rPr lang="nn-NO" altLang="en-US" sz="1600" b="1" dirty="0" smtClean="0">
                <a:solidFill>
                  <a:srgbClr val="128AFF"/>
                </a:solidFill>
                <a:latin typeface="Consolas" panose="020B0609020204030204" pitchFamily="49" charset="0"/>
              </a:rPr>
              <a:t>2</a:t>
            </a:r>
            <a:r>
              <a:rPr lang="nn-NO" altLang="en-US" sz="1600" b="1" dirty="0" smtClean="0">
                <a:solidFill>
                  <a:srgbClr val="000000"/>
                </a:solidFill>
                <a:latin typeface="Consolas" panose="020B0609020204030204" pitchFamily="49" charset="0"/>
              </a:rPr>
              <a:t>; i -= </a:t>
            </a:r>
            <a:r>
              <a:rPr lang="nn-NO" altLang="en-US" sz="1600" b="1" dirty="0" smtClean="0">
                <a:solidFill>
                  <a:srgbClr val="128AFF"/>
                </a:solidFill>
                <a:latin typeface="Consolas" panose="020B0609020204030204" pitchFamily="49" charset="0"/>
              </a:rPr>
              <a:t>2</a:t>
            </a:r>
            <a:r>
              <a:rPr lang="nn-NO" altLang="en-US" sz="1600" b="1" dirty="0" smtClean="0">
                <a:solidFill>
                  <a:srgbClr val="000000"/>
                </a:solidFill>
                <a:latin typeface="Consolas" panose="020B0609020204030204" pitchFamily="49" charset="0"/>
              </a:rPr>
              <a:t>)</a:t>
            </a:r>
          </a:p>
          <a:p>
            <a:pPr lvl="1" eaLnBrk="1" hangingPunct="1">
              <a:lnSpc>
                <a:spcPct val="80000"/>
              </a:lnSpc>
            </a:pPr>
            <a:r>
              <a:rPr lang="en-US" altLang="en-US" sz="1800" dirty="0" smtClean="0">
                <a:solidFill>
                  <a:srgbClr val="000000"/>
                </a:solidFill>
              </a:rPr>
              <a:t>Vary the control variable over the following sequence of values: </a:t>
            </a:r>
            <a:r>
              <a:rPr lang="en-US" altLang="en-US" sz="1800" dirty="0" smtClean="0">
                <a:solidFill>
                  <a:srgbClr val="000000"/>
                </a:solidFill>
                <a:latin typeface="Consolas" panose="020B0609020204030204" pitchFamily="49" charset="0"/>
              </a:rPr>
              <a:t>2</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5</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8</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11</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14</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17</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en-US" altLang="en-US" sz="1600" b="1" dirty="0" smtClean="0">
                <a:solidFill>
                  <a:srgbClr val="0000FF"/>
                </a:solidFill>
                <a:latin typeface="Consolas" panose="020B0609020204030204" pitchFamily="49" charset="0"/>
              </a:rPr>
              <a:t>for</a:t>
            </a:r>
            <a:r>
              <a:rPr lang="en-US" altLang="en-US" sz="1600" b="1" dirty="0" smtClean="0">
                <a:solidFill>
                  <a:srgbClr val="000000"/>
                </a:solidFill>
                <a:latin typeface="Consolas" panose="020B0609020204030204" pitchFamily="49" charset="0"/>
              </a:rPr>
              <a:t> (j = </a:t>
            </a:r>
            <a:r>
              <a:rPr lang="en-US" altLang="en-US" sz="1600" b="1" dirty="0" smtClean="0">
                <a:solidFill>
                  <a:srgbClr val="128AFF"/>
                </a:solidFill>
                <a:latin typeface="Consolas" panose="020B0609020204030204" pitchFamily="49" charset="0"/>
              </a:rPr>
              <a:t>2</a:t>
            </a:r>
            <a:r>
              <a:rPr lang="en-US" altLang="en-US" sz="1600" b="1" dirty="0" smtClean="0">
                <a:solidFill>
                  <a:srgbClr val="000000"/>
                </a:solidFill>
                <a:latin typeface="Consolas" panose="020B0609020204030204" pitchFamily="49" charset="0"/>
              </a:rPr>
              <a:t>; j &lt;= </a:t>
            </a:r>
            <a:r>
              <a:rPr lang="en-US" altLang="en-US" sz="1600" b="1" dirty="0" smtClean="0">
                <a:solidFill>
                  <a:srgbClr val="128AFF"/>
                </a:solidFill>
                <a:latin typeface="Consolas" panose="020B0609020204030204" pitchFamily="49" charset="0"/>
              </a:rPr>
              <a:t>17</a:t>
            </a:r>
            <a:r>
              <a:rPr lang="en-US" altLang="en-US" sz="1600" b="1" dirty="0" smtClean="0">
                <a:solidFill>
                  <a:srgbClr val="000000"/>
                </a:solidFill>
                <a:latin typeface="Consolas" panose="020B0609020204030204" pitchFamily="49" charset="0"/>
              </a:rPr>
              <a:t>; j += </a:t>
            </a:r>
            <a:r>
              <a:rPr lang="en-US" altLang="en-US" sz="1600" b="1" dirty="0" smtClean="0">
                <a:solidFill>
                  <a:srgbClr val="128AFF"/>
                </a:solidFill>
                <a:latin typeface="Consolas" panose="020B0609020204030204" pitchFamily="49" charset="0"/>
              </a:rPr>
              <a:t>3</a:t>
            </a:r>
            <a:r>
              <a:rPr lang="en-US" altLang="en-US" sz="1600" b="1" dirty="0" smtClean="0">
                <a:solidFill>
                  <a:srgbClr val="000000"/>
                </a:solidFill>
                <a:latin typeface="Consolas" panose="020B0609020204030204" pitchFamily="49" charset="0"/>
              </a:rPr>
              <a:t>)</a:t>
            </a:r>
          </a:p>
          <a:p>
            <a:pPr lvl="1" eaLnBrk="1" hangingPunct="1">
              <a:lnSpc>
                <a:spcPct val="80000"/>
              </a:lnSpc>
            </a:pPr>
            <a:r>
              <a:rPr lang="en-US" altLang="en-US" sz="1800" dirty="0" smtClean="0">
                <a:solidFill>
                  <a:srgbClr val="000000"/>
                </a:solidFill>
              </a:rPr>
              <a:t>Vary the control variable over the following sequence of values: </a:t>
            </a:r>
            <a:r>
              <a:rPr lang="en-US" altLang="en-US" sz="1800" dirty="0" smtClean="0">
                <a:solidFill>
                  <a:srgbClr val="000000"/>
                </a:solidFill>
                <a:latin typeface="Consolas" panose="020B0609020204030204" pitchFamily="49" charset="0"/>
              </a:rPr>
              <a:t>44</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33</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22</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11</a:t>
            </a:r>
            <a:r>
              <a:rPr lang="en-US" altLang="en-US" sz="1800" dirty="0" smtClean="0">
                <a:solidFill>
                  <a:srgbClr val="000000"/>
                </a:solidFill>
              </a:rPr>
              <a:t>, </a:t>
            </a:r>
            <a:r>
              <a:rPr lang="en-US" altLang="en-US" sz="1800" dirty="0" smtClean="0">
                <a:solidFill>
                  <a:srgbClr val="000000"/>
                </a:solidFill>
                <a:latin typeface="Consolas" panose="020B0609020204030204" pitchFamily="49" charset="0"/>
              </a:rPr>
              <a:t>0</a:t>
            </a:r>
            <a:r>
              <a:rPr lang="en-US" altLang="en-US" sz="1800" dirty="0" smtClean="0">
                <a:solidFill>
                  <a:srgbClr val="000000"/>
                </a:solidFill>
              </a:rPr>
              <a:t>.</a:t>
            </a:r>
          </a:p>
          <a:p>
            <a:pPr lvl="2" eaLnBrk="1" hangingPunct="1">
              <a:lnSpc>
                <a:spcPct val="80000"/>
              </a:lnSpc>
              <a:buFont typeface="Wingdings 2" panose="05020102010507070707" pitchFamily="18" charset="2"/>
              <a:buNone/>
            </a:pPr>
            <a:r>
              <a:rPr lang="en-US" altLang="en-US" sz="1600" b="1" dirty="0" smtClean="0">
                <a:solidFill>
                  <a:srgbClr val="0000FF"/>
                </a:solidFill>
                <a:latin typeface="Consolas" panose="020B0609020204030204" pitchFamily="49" charset="0"/>
              </a:rPr>
              <a:t>for</a:t>
            </a:r>
            <a:r>
              <a:rPr lang="en-US" altLang="en-US" sz="1600" b="1" dirty="0" smtClean="0">
                <a:solidFill>
                  <a:srgbClr val="000000"/>
                </a:solidFill>
                <a:latin typeface="Consolas" panose="020B0609020204030204" pitchFamily="49" charset="0"/>
              </a:rPr>
              <a:t> (j = </a:t>
            </a:r>
            <a:r>
              <a:rPr lang="en-US" altLang="en-US" sz="1600" b="1" dirty="0" smtClean="0">
                <a:solidFill>
                  <a:srgbClr val="128AFF"/>
                </a:solidFill>
                <a:latin typeface="Consolas" panose="020B0609020204030204" pitchFamily="49" charset="0"/>
              </a:rPr>
              <a:t>44</a:t>
            </a:r>
            <a:r>
              <a:rPr lang="en-US" altLang="en-US" sz="1600" b="1" dirty="0" smtClean="0">
                <a:solidFill>
                  <a:srgbClr val="000000"/>
                </a:solidFill>
                <a:latin typeface="Consolas" panose="020B0609020204030204" pitchFamily="49" charset="0"/>
              </a:rPr>
              <a:t>; j &gt;= </a:t>
            </a:r>
            <a:r>
              <a:rPr lang="en-US" altLang="en-US" sz="1600" b="1" dirty="0" smtClean="0">
                <a:solidFill>
                  <a:srgbClr val="128AFF"/>
                </a:solidFill>
                <a:latin typeface="Consolas" panose="020B0609020204030204" pitchFamily="49" charset="0"/>
              </a:rPr>
              <a:t>0</a:t>
            </a:r>
            <a:r>
              <a:rPr lang="en-US" altLang="en-US" sz="1600" b="1" dirty="0" smtClean="0">
                <a:solidFill>
                  <a:srgbClr val="000000"/>
                </a:solidFill>
                <a:latin typeface="Consolas" panose="020B0609020204030204" pitchFamily="49" charset="0"/>
              </a:rPr>
              <a:t>; j -= </a:t>
            </a:r>
            <a:r>
              <a:rPr lang="en-US" altLang="en-US" sz="1600" b="1" dirty="0" smtClean="0">
                <a:solidFill>
                  <a:srgbClr val="128AFF"/>
                </a:solidFill>
                <a:latin typeface="Consolas" panose="020B0609020204030204" pitchFamily="49" charset="0"/>
              </a:rPr>
              <a:t>11</a:t>
            </a:r>
            <a:r>
              <a:rPr lang="en-US" altLang="en-US" sz="1600"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3380692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4.1  </a:t>
            </a:r>
            <a:r>
              <a:rPr lang="en-US" smtClean="0">
                <a:solidFill>
                  <a:srgbClr val="3380E6"/>
                </a:solidFill>
                <a:latin typeface="Arial"/>
              </a:rPr>
              <a:t>Introduction</a:t>
            </a:r>
          </a:p>
        </p:txBody>
      </p:sp>
      <p:sp>
        <p:nvSpPr>
          <p:cNvPr id="13315"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rPr>
              <a:t>In this chapter</a:t>
            </a:r>
          </a:p>
          <a:p>
            <a:pPr lvl="1">
              <a:lnSpc>
                <a:spcPct val="90000"/>
              </a:lnSpc>
            </a:pPr>
            <a:r>
              <a:rPr lang="en-US" altLang="en-US" sz="2100" dirty="0" smtClean="0">
                <a:solidFill>
                  <a:srgbClr val="000000"/>
                </a:solidFill>
              </a:rPr>
              <a:t>iteration is considered in greater detail</a:t>
            </a:r>
          </a:p>
          <a:p>
            <a:pPr lvl="1">
              <a:lnSpc>
                <a:spcPct val="90000"/>
              </a:lnSpc>
            </a:pPr>
            <a:r>
              <a:rPr lang="en-US" altLang="en-US" sz="2100" dirty="0" smtClean="0">
                <a:solidFill>
                  <a:srgbClr val="000000"/>
                </a:solidFill>
              </a:rPr>
              <a:t>additional iteration control statements, namely the </a:t>
            </a:r>
            <a:r>
              <a:rPr lang="en-US" altLang="en-US" sz="2100" dirty="0" smtClean="0">
                <a:solidFill>
                  <a:srgbClr val="000000"/>
                </a:solidFill>
                <a:latin typeface="Consolas" panose="020B0609020204030204" pitchFamily="49" charset="0"/>
              </a:rPr>
              <a:t>for</a:t>
            </a:r>
            <a:r>
              <a:rPr lang="en-US" altLang="en-US" sz="2100" dirty="0" smtClean="0">
                <a:solidFill>
                  <a:srgbClr val="000000"/>
                </a:solidFill>
              </a:rPr>
              <a:t> and the </a:t>
            </a:r>
            <a:r>
              <a:rPr lang="en-US" altLang="en-US" sz="2100" dirty="0" smtClean="0">
                <a:solidFill>
                  <a:srgbClr val="000000"/>
                </a:solidFill>
                <a:latin typeface="Consolas" panose="020B0609020204030204" pitchFamily="49" charset="0"/>
              </a:rPr>
              <a:t>do</a:t>
            </a:r>
            <a:r>
              <a:rPr lang="en-US" altLang="en-US" sz="2100" dirty="0" smtClean="0">
                <a:solidFill>
                  <a:srgbClr val="000000"/>
                </a:solidFill>
              </a:rPr>
              <a:t>…</a:t>
            </a:r>
            <a:r>
              <a:rPr lang="en-US" altLang="en-US" sz="2100" dirty="0" smtClean="0">
                <a:solidFill>
                  <a:srgbClr val="000000"/>
                </a:solidFill>
                <a:latin typeface="Consolas" panose="020B0609020204030204" pitchFamily="49" charset="0"/>
              </a:rPr>
              <a:t>while</a:t>
            </a:r>
            <a:endParaRPr lang="en-US" altLang="en-US" sz="2100" dirty="0">
              <a:solidFill>
                <a:srgbClr val="000000"/>
              </a:solidFill>
            </a:endParaRPr>
          </a:p>
          <a:p>
            <a:pPr lvl="1">
              <a:lnSpc>
                <a:spcPct val="90000"/>
              </a:lnSpc>
            </a:pPr>
            <a:r>
              <a:rPr lang="en-US" altLang="en-US" sz="2100" dirty="0" smtClean="0">
                <a:solidFill>
                  <a:srgbClr val="000000"/>
                </a:solidFill>
                <a:latin typeface="Consolas" panose="020B0609020204030204" pitchFamily="49" charset="0"/>
              </a:rPr>
              <a:t>switch</a:t>
            </a:r>
            <a:r>
              <a:rPr lang="en-US" altLang="en-US" sz="2100" dirty="0" smtClean="0">
                <a:solidFill>
                  <a:srgbClr val="000000"/>
                </a:solidFill>
              </a:rPr>
              <a:t> multiple-selection statement</a:t>
            </a:r>
          </a:p>
          <a:p>
            <a:pPr lvl="1">
              <a:lnSpc>
                <a:spcPct val="90000"/>
              </a:lnSpc>
            </a:pPr>
            <a:r>
              <a:rPr lang="en-US" altLang="en-US" sz="2100" dirty="0" smtClean="0">
                <a:solidFill>
                  <a:srgbClr val="000000"/>
                </a:solidFill>
                <a:latin typeface="Consolas" panose="020B0609020204030204" pitchFamily="49" charset="0"/>
              </a:rPr>
              <a:t>break</a:t>
            </a:r>
            <a:r>
              <a:rPr lang="en-US" altLang="en-US" sz="2100" dirty="0" smtClean="0">
                <a:solidFill>
                  <a:srgbClr val="000000"/>
                </a:solidFill>
              </a:rPr>
              <a:t> statement for exiting immediately from certain control statements</a:t>
            </a:r>
          </a:p>
          <a:p>
            <a:pPr lvl="1">
              <a:lnSpc>
                <a:spcPct val="90000"/>
              </a:lnSpc>
            </a:pPr>
            <a:r>
              <a:rPr lang="en-US" altLang="en-US" sz="2100" dirty="0" smtClean="0">
                <a:solidFill>
                  <a:srgbClr val="000000"/>
                </a:solidFill>
                <a:latin typeface="Consolas" panose="020B0609020204030204" pitchFamily="49" charset="0"/>
              </a:rPr>
              <a:t>continue</a:t>
            </a:r>
            <a:r>
              <a:rPr lang="en-US" altLang="en-US" sz="2100" dirty="0" smtClean="0">
                <a:solidFill>
                  <a:srgbClr val="000000"/>
                </a:solidFill>
              </a:rPr>
              <a:t> statement for skipping the remainder of the body of an iteration statement and proceeding with the next iteration of the loop.</a:t>
            </a:r>
          </a:p>
          <a:p>
            <a:pPr lvl="1">
              <a:lnSpc>
                <a:spcPct val="90000"/>
              </a:lnSpc>
            </a:pPr>
            <a:r>
              <a:rPr lang="en-US" altLang="en-US" sz="2100" dirty="0" smtClean="0">
                <a:solidFill>
                  <a:srgbClr val="000000"/>
                </a:solidFill>
              </a:rPr>
              <a:t>Logical operators used for combining conditions</a:t>
            </a:r>
          </a:p>
          <a:p>
            <a:pPr lvl="1">
              <a:lnSpc>
                <a:spcPct val="90000"/>
              </a:lnSpc>
            </a:pPr>
            <a:r>
              <a:rPr lang="en-US" altLang="en-US" sz="2100" dirty="0" smtClean="0">
                <a:solidFill>
                  <a:srgbClr val="000000"/>
                </a:solidFill>
              </a:rPr>
              <a:t>Summary of the principles of structured programming as presented in Chapter 3 and 4. </a:t>
            </a:r>
          </a:p>
        </p:txBody>
      </p:sp>
    </p:spTree>
    <p:extLst>
      <p:ext uri="{BB962C8B-B14F-4D97-AF65-F5344CB8AC3E}">
        <p14:creationId xmlns:p14="http://schemas.microsoft.com/office/powerpoint/2010/main" val="3798959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407527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5120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rPr>
              <a:t>Application: Summing the Even Integers from 2 to 100</a:t>
            </a:r>
          </a:p>
          <a:p>
            <a:pPr eaLnBrk="1" hangingPunct="1">
              <a:defRPr/>
            </a:pPr>
            <a:r>
              <a:rPr lang="en-US" dirty="0" smtClean="0">
                <a:solidFill>
                  <a:srgbClr val="000000"/>
                </a:solidFill>
              </a:rPr>
              <a:t>Figure 4.5 uses the </a:t>
            </a:r>
            <a:r>
              <a:rPr lang="en-US" dirty="0" smtClean="0">
                <a:solidFill>
                  <a:srgbClr val="000000"/>
                </a:solidFill>
                <a:latin typeface="Consolas" panose="020B0609020204030204" pitchFamily="49" charset="0"/>
              </a:rPr>
              <a:t>for</a:t>
            </a:r>
            <a:r>
              <a:rPr lang="en-US" dirty="0" smtClean="0">
                <a:solidFill>
                  <a:srgbClr val="000000"/>
                </a:solidFill>
              </a:rPr>
              <a:t> statement to sum all the even integers from </a:t>
            </a:r>
            <a:r>
              <a:rPr lang="en-US" dirty="0" smtClean="0">
                <a:solidFill>
                  <a:srgbClr val="000000"/>
                </a:solidFill>
                <a:latin typeface="Consolas" panose="020B0609020204030204" pitchFamily="49" charset="0"/>
              </a:rPr>
              <a:t>2</a:t>
            </a:r>
            <a:r>
              <a:rPr lang="en-US" dirty="0" smtClean="0">
                <a:solidFill>
                  <a:srgbClr val="000000"/>
                </a:solidFill>
              </a:rPr>
              <a:t> to </a:t>
            </a:r>
            <a:r>
              <a:rPr lang="en-US" dirty="0" smtClean="0">
                <a:solidFill>
                  <a:srgbClr val="000000"/>
                </a:solidFill>
                <a:latin typeface="Consolas" panose="020B0609020204030204" pitchFamily="49" charset="0"/>
              </a:rPr>
              <a:t>100</a:t>
            </a:r>
            <a:r>
              <a:rPr lang="en-US" dirty="0" smtClean="0">
                <a:solidFill>
                  <a:srgbClr val="000000"/>
                </a:solidFill>
              </a:rPr>
              <a:t>.</a:t>
            </a:r>
          </a:p>
        </p:txBody>
      </p:sp>
    </p:spTree>
    <p:extLst>
      <p:ext uri="{BB962C8B-B14F-4D97-AF65-F5344CB8AC3E}">
        <p14:creationId xmlns:p14="http://schemas.microsoft.com/office/powerpoint/2010/main" val="42377732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3071541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52227" name="Text Placeholder 2"/>
          <p:cNvSpPr>
            <a:spLocks noGrp="1"/>
          </p:cNvSpPr>
          <p:nvPr>
            <p:ph type="body" idx="1"/>
          </p:nvPr>
        </p:nvSpPr>
        <p:spPr/>
        <p:txBody>
          <a:bodyPr/>
          <a:lstStyle/>
          <a:p>
            <a:pPr eaLnBrk="1" hangingPunct="1"/>
            <a:r>
              <a:rPr lang="en-US" altLang="en-US" dirty="0" smtClean="0">
                <a:solidFill>
                  <a:srgbClr val="000000"/>
                </a:solidFill>
              </a:rPr>
              <a:t>The body of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in Fig. 4.5 could actually be merged into the rightmost portion of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header by using the comma operator as follows:</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	</a:t>
            </a:r>
            <a:r>
              <a:rPr lang="en-US" altLang="en-US" sz="1400" b="1" dirty="0" smtClean="0">
                <a:solidFill>
                  <a:srgbClr val="0000FF"/>
                </a:solidFill>
                <a:latin typeface="Consolas" panose="020B0609020204030204" pitchFamily="49" charset="0"/>
              </a:rPr>
              <a:t>for</a:t>
            </a:r>
            <a:r>
              <a:rPr lang="en-US" altLang="en-US" sz="1400" b="1" dirty="0" smtClean="0">
                <a:solidFill>
                  <a:srgbClr val="000000"/>
                </a:solidFill>
                <a:latin typeface="Consolas" panose="020B0609020204030204" pitchFamily="49" charset="0"/>
              </a:rPr>
              <a:t> (number = </a:t>
            </a:r>
            <a:r>
              <a:rPr lang="en-US" altLang="en-US" sz="1400" b="1" dirty="0" smtClean="0">
                <a:solidFill>
                  <a:srgbClr val="128AFF"/>
                </a:solidFill>
                <a:latin typeface="Consolas" panose="020B0609020204030204" pitchFamily="49" charset="0"/>
              </a:rPr>
              <a:t>2</a:t>
            </a:r>
            <a:r>
              <a:rPr lang="en-US" altLang="en-US" sz="1400" b="1" dirty="0" smtClean="0">
                <a:solidFill>
                  <a:srgbClr val="000000"/>
                </a:solidFill>
                <a:latin typeface="Consolas" panose="020B0609020204030204" pitchFamily="49" charset="0"/>
              </a:rPr>
              <a:t>; number &lt;= </a:t>
            </a:r>
            <a:r>
              <a:rPr lang="en-US" altLang="en-US" sz="1400" b="1" dirty="0" smtClean="0">
                <a:solidFill>
                  <a:srgbClr val="128AFF"/>
                </a:solidFill>
                <a:latin typeface="Consolas" panose="020B0609020204030204" pitchFamily="49" charset="0"/>
              </a:rPr>
              <a:t>100</a:t>
            </a:r>
            <a:r>
              <a:rPr lang="en-US" altLang="en-US" sz="1400" b="1" dirty="0" smtClean="0">
                <a:solidFill>
                  <a:srgbClr val="000000"/>
                </a:solidFill>
                <a:latin typeface="Consolas" panose="020B0609020204030204" pitchFamily="49" charset="0"/>
              </a:rPr>
              <a:t>; sum += number, number += </a:t>
            </a:r>
            <a:r>
              <a:rPr lang="en-US" altLang="en-US" sz="1400" b="1" dirty="0" smtClean="0">
                <a:solidFill>
                  <a:srgbClr val="128AFF"/>
                </a:solidFill>
                <a:latin typeface="Consolas" panose="020B0609020204030204" pitchFamily="49" charset="0"/>
              </a:rPr>
              <a:t>2</a:t>
            </a:r>
            <a:r>
              <a:rPr lang="en-US" altLang="en-US" sz="1400" b="1" dirty="0" smtClean="0">
                <a:solidFill>
                  <a:srgbClr val="000000"/>
                </a:solidFill>
                <a:latin typeface="Consolas" panose="020B0609020204030204" pitchFamily="49" charset="0"/>
              </a:rPr>
              <a:t>)</a:t>
            </a:r>
            <a:br>
              <a:rPr lang="en-US" altLang="en-US" sz="1400" b="1" dirty="0" smtClean="0">
                <a:solidFill>
                  <a:srgbClr val="000000"/>
                </a:solidFill>
                <a:latin typeface="Consolas" panose="020B0609020204030204" pitchFamily="49" charset="0"/>
              </a:rPr>
            </a:br>
            <a:r>
              <a:rPr lang="en-US" altLang="en-US" sz="1400" b="1" dirty="0" smtClean="0">
                <a:solidFill>
                  <a:srgbClr val="000000"/>
                </a:solidFill>
                <a:latin typeface="Consolas" panose="020B0609020204030204" pitchFamily="49" charset="0"/>
              </a:rPr>
              <a:t>   ; </a:t>
            </a:r>
            <a:r>
              <a:rPr lang="en-US" altLang="en-US" sz="1400" b="1" dirty="0" smtClean="0">
                <a:solidFill>
                  <a:srgbClr val="00BF00"/>
                </a:solidFill>
                <a:latin typeface="Consolas" panose="020B0609020204030204" pitchFamily="49" charset="0"/>
              </a:rPr>
              <a:t>// empty statement </a:t>
            </a:r>
          </a:p>
          <a:p>
            <a:pPr eaLnBrk="1" hangingPunct="1"/>
            <a:r>
              <a:rPr lang="en-US" altLang="en-US" dirty="0" smtClean="0">
                <a:solidFill>
                  <a:srgbClr val="000000"/>
                </a:solidFill>
              </a:rPr>
              <a:t>The initialization </a:t>
            </a:r>
            <a:r>
              <a:rPr lang="en-US" altLang="en-US" dirty="0" smtClean="0">
                <a:solidFill>
                  <a:srgbClr val="000000"/>
                </a:solidFill>
                <a:latin typeface="Consolas" panose="020B0609020204030204" pitchFamily="49" charset="0"/>
              </a:rPr>
              <a:t>sum</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0</a:t>
            </a:r>
            <a:r>
              <a:rPr lang="en-US" altLang="en-US" dirty="0" smtClean="0">
                <a:solidFill>
                  <a:srgbClr val="000000"/>
                </a:solidFill>
              </a:rPr>
              <a:t> could also be merged into the initialization section of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a:t>
            </a:r>
          </a:p>
        </p:txBody>
      </p:sp>
    </p:spTree>
    <p:extLst>
      <p:ext uri="{BB962C8B-B14F-4D97-AF65-F5344CB8AC3E}">
        <p14:creationId xmlns:p14="http://schemas.microsoft.com/office/powerpoint/2010/main" val="41151740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3"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300" b="1" i="1" dirty="0" smtClean="0">
                <a:solidFill>
                  <a:srgbClr val="000000"/>
                </a:solidFill>
              </a:rPr>
              <a:t>Application: Compound-Interest Calculations</a:t>
            </a:r>
          </a:p>
          <a:p>
            <a:pPr eaLnBrk="1" hangingPunct="1">
              <a:lnSpc>
                <a:spcPct val="80000"/>
              </a:lnSpc>
              <a:defRPr/>
            </a:pPr>
            <a:r>
              <a:rPr lang="en-US" sz="2300" dirty="0" smtClean="0">
                <a:solidFill>
                  <a:srgbClr val="000000"/>
                </a:solidFill>
              </a:rPr>
              <a:t>Consider the following problem statement: </a:t>
            </a:r>
          </a:p>
          <a:p>
            <a:pPr lvl="1" eaLnBrk="1" hangingPunct="1">
              <a:lnSpc>
                <a:spcPct val="80000"/>
              </a:lnSpc>
              <a:defRPr/>
            </a:pPr>
            <a:r>
              <a:rPr lang="en-US" sz="2000" dirty="0" smtClean="0">
                <a:solidFill>
                  <a:srgbClr val="000000"/>
                </a:solidFill>
              </a:rPr>
              <a:t>A person invests $1000.00 in a savings account yielding 5% interest. Assuming that all interest is left on deposit in the account, calculate and print the amount of money in the account at the end of each year for 10 years. Use the following formula for determining these amounts:</a:t>
            </a:r>
          </a:p>
          <a:p>
            <a:pPr lvl="2" eaLnBrk="1" hangingPunct="1">
              <a:lnSpc>
                <a:spcPct val="80000"/>
              </a:lnSpc>
              <a:buFont typeface="Wingdings 2" panose="05020102010507070707" pitchFamily="18" charset="2"/>
              <a:buNone/>
              <a:defRPr/>
            </a:pPr>
            <a:r>
              <a:rPr lang="en-US" sz="1800" i="1" dirty="0" smtClean="0">
                <a:solidFill>
                  <a:srgbClr val="000000"/>
                </a:solidFill>
              </a:rPr>
              <a:t>	a = p(1 + r)</a:t>
            </a:r>
            <a:r>
              <a:rPr lang="en-US" sz="1800" i="1" baseline="30000" dirty="0" smtClean="0">
                <a:solidFill>
                  <a:srgbClr val="000000"/>
                </a:solidFill>
              </a:rPr>
              <a:t>n</a:t>
            </a:r>
          </a:p>
          <a:p>
            <a:pPr lvl="1" eaLnBrk="1" hangingPunct="1">
              <a:lnSpc>
                <a:spcPct val="80000"/>
              </a:lnSpc>
              <a:buFont typeface="Verdana" panose="020B0604030504040204" pitchFamily="34" charset="0"/>
              <a:buNone/>
              <a:defRPr/>
            </a:pPr>
            <a:r>
              <a:rPr lang="en-US" sz="2000" dirty="0" smtClean="0">
                <a:solidFill>
                  <a:srgbClr val="000000"/>
                </a:solidFill>
              </a:rPr>
              <a:t>	where</a:t>
            </a:r>
          </a:p>
          <a:p>
            <a:pPr lvl="2" eaLnBrk="1" hangingPunct="1">
              <a:lnSpc>
                <a:spcPct val="80000"/>
              </a:lnSpc>
              <a:buFont typeface="Wingdings 2" panose="05020102010507070707" pitchFamily="18" charset="2"/>
              <a:buNone/>
              <a:defRPr/>
            </a:pPr>
            <a:r>
              <a:rPr lang="en-US" sz="1800" dirty="0" smtClean="0">
                <a:solidFill>
                  <a:srgbClr val="000000"/>
                </a:solidFill>
              </a:rPr>
              <a:t>	p is the original amount invested (i.e., the principal)</a:t>
            </a:r>
            <a:br>
              <a:rPr lang="en-US" sz="1800" dirty="0" smtClean="0">
                <a:solidFill>
                  <a:srgbClr val="000000"/>
                </a:solidFill>
              </a:rPr>
            </a:br>
            <a:r>
              <a:rPr lang="en-US" sz="1800" dirty="0" smtClean="0">
                <a:solidFill>
                  <a:srgbClr val="000000"/>
                </a:solidFill>
              </a:rPr>
              <a:t>r is the annual interest rate</a:t>
            </a:r>
            <a:br>
              <a:rPr lang="en-US" sz="1800" dirty="0" smtClean="0">
                <a:solidFill>
                  <a:srgbClr val="000000"/>
                </a:solidFill>
              </a:rPr>
            </a:br>
            <a:r>
              <a:rPr lang="en-US" sz="1800" dirty="0" smtClean="0">
                <a:solidFill>
                  <a:srgbClr val="000000"/>
                </a:solidFill>
              </a:rPr>
              <a:t>n is the number of years</a:t>
            </a:r>
            <a:br>
              <a:rPr lang="en-US" sz="1800" dirty="0" smtClean="0">
                <a:solidFill>
                  <a:srgbClr val="000000"/>
                </a:solidFill>
              </a:rPr>
            </a:br>
            <a:r>
              <a:rPr lang="en-US" sz="1800" dirty="0" smtClean="0">
                <a:solidFill>
                  <a:srgbClr val="000000"/>
                </a:solidFill>
              </a:rPr>
              <a:t>a is the amount on deposit at the end of the n</a:t>
            </a:r>
            <a:r>
              <a:rPr lang="en-US" sz="1800" baseline="30000" dirty="0" smtClean="0">
                <a:solidFill>
                  <a:srgbClr val="000000"/>
                </a:solidFill>
              </a:rPr>
              <a:t>th</a:t>
            </a:r>
            <a:r>
              <a:rPr lang="en-US" sz="1800" dirty="0" smtClean="0">
                <a:solidFill>
                  <a:srgbClr val="000000"/>
                </a:solidFill>
              </a:rPr>
              <a:t> year.</a:t>
            </a:r>
          </a:p>
          <a:p>
            <a:pPr eaLnBrk="1" hangingPunct="1">
              <a:lnSpc>
                <a:spcPct val="80000"/>
              </a:lnSpc>
              <a:defRPr/>
            </a:pPr>
            <a:r>
              <a:rPr lang="en-US" sz="2300" dirty="0" smtClean="0">
                <a:solidFill>
                  <a:srgbClr val="000000"/>
                </a:solidFill>
              </a:rPr>
              <a:t>This problem involves a loop that performs the indicated calculation for each of the 10 years the money remains on deposit.</a:t>
            </a:r>
          </a:p>
          <a:p>
            <a:pPr eaLnBrk="1" hangingPunct="1">
              <a:lnSpc>
                <a:spcPct val="80000"/>
              </a:lnSpc>
              <a:defRPr/>
            </a:pPr>
            <a:r>
              <a:rPr lang="en-US" sz="2300" dirty="0" smtClean="0">
                <a:solidFill>
                  <a:srgbClr val="000000"/>
                </a:solidFill>
              </a:rPr>
              <a:t>The solution is shown in Fig. 4.6.</a:t>
            </a:r>
          </a:p>
        </p:txBody>
      </p:sp>
    </p:spTree>
    <p:extLst>
      <p:ext uri="{BB962C8B-B14F-4D97-AF65-F5344CB8AC3E}">
        <p14:creationId xmlns:p14="http://schemas.microsoft.com/office/powerpoint/2010/main" val="4012964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831790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9922941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58371"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rPr>
              <a:t> statement executes the body of the loop 10 times, varying a control variable from 1 to 10 in increments of 1.</a:t>
            </a:r>
          </a:p>
          <a:p>
            <a:pPr eaLnBrk="1" hangingPunct="1">
              <a:lnSpc>
                <a:spcPct val="90000"/>
              </a:lnSpc>
            </a:pPr>
            <a:r>
              <a:rPr lang="en-US" altLang="en-US" sz="2500" dirty="0" smtClean="0">
                <a:solidFill>
                  <a:srgbClr val="000000"/>
                </a:solidFill>
              </a:rPr>
              <a:t>Although C does not include an exponentiation operator, we can use the Standard Library function </a:t>
            </a:r>
            <a:r>
              <a:rPr lang="en-US" altLang="en-US" sz="2500" dirty="0" smtClean="0">
                <a:solidFill>
                  <a:srgbClr val="000000"/>
                </a:solidFill>
                <a:latin typeface="Consolas" panose="020B0609020204030204" pitchFamily="49" charset="0"/>
              </a:rPr>
              <a:t>pow</a:t>
            </a:r>
            <a:r>
              <a:rPr lang="en-US" altLang="en-US" sz="2500" dirty="0" smtClean="0">
                <a:solidFill>
                  <a:srgbClr val="000000"/>
                </a:solidFill>
              </a:rPr>
              <a:t> for this purpose.</a:t>
            </a:r>
          </a:p>
          <a:p>
            <a:pPr eaLnBrk="1" hangingPunct="1">
              <a:lnSpc>
                <a:spcPct val="90000"/>
              </a:lnSpc>
            </a:pPr>
            <a:r>
              <a:rPr lang="en-US" altLang="en-US" sz="2500" dirty="0" smtClean="0">
                <a:solidFill>
                  <a:srgbClr val="000000"/>
                </a:solidFill>
              </a:rPr>
              <a:t>The function </a:t>
            </a:r>
            <a:r>
              <a:rPr lang="en-US" altLang="en-US" sz="2500" dirty="0" smtClean="0">
                <a:solidFill>
                  <a:srgbClr val="000000"/>
                </a:solidFill>
                <a:latin typeface="Consolas" panose="020B0609020204030204" pitchFamily="49" charset="0"/>
              </a:rPr>
              <a:t>pow(x,</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rPr>
              <a:t> calculates the value of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rPr>
              <a:t> raised to the </a:t>
            </a:r>
            <a:r>
              <a:rPr lang="en-US" altLang="en-US" sz="2500" dirty="0" err="1" smtClean="0">
                <a:solidFill>
                  <a:srgbClr val="000000"/>
                </a:solidFill>
                <a:latin typeface="Consolas" panose="020B0609020204030204" pitchFamily="49" charset="0"/>
              </a:rPr>
              <a:t>y</a:t>
            </a:r>
            <a:r>
              <a:rPr lang="en-US" altLang="en-US" sz="2500" dirty="0" err="1" smtClean="0">
                <a:solidFill>
                  <a:srgbClr val="000000"/>
                </a:solidFill>
              </a:rPr>
              <a:t>th</a:t>
            </a:r>
            <a:r>
              <a:rPr lang="en-US" altLang="en-US" sz="2500" dirty="0" smtClean="0">
                <a:solidFill>
                  <a:srgbClr val="000000"/>
                </a:solidFill>
              </a:rPr>
              <a:t> power.</a:t>
            </a:r>
          </a:p>
          <a:p>
            <a:pPr eaLnBrk="1" hangingPunct="1">
              <a:lnSpc>
                <a:spcPct val="90000"/>
              </a:lnSpc>
            </a:pPr>
            <a:r>
              <a:rPr lang="en-US" altLang="en-US" sz="2500" dirty="0" smtClean="0">
                <a:solidFill>
                  <a:srgbClr val="000000"/>
                </a:solidFill>
              </a:rPr>
              <a:t>It takes two arguments of type double and returns a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rPr>
              <a:t> value.</a:t>
            </a:r>
          </a:p>
          <a:p>
            <a:pPr eaLnBrk="1" hangingPunct="1">
              <a:lnSpc>
                <a:spcPct val="90000"/>
              </a:lnSpc>
            </a:pPr>
            <a:r>
              <a:rPr lang="en-US" altLang="en-US" sz="2500" dirty="0" smtClean="0">
                <a:solidFill>
                  <a:srgbClr val="000000"/>
                </a:solidFill>
              </a:rPr>
              <a:t>Type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rPr>
              <a:t> is a floating-point type like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 but typically a variable of type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rPr>
              <a:t> can store a value of </a:t>
            </a:r>
            <a:r>
              <a:rPr lang="en-US" altLang="en-US" sz="2500" i="1" dirty="0" smtClean="0">
                <a:solidFill>
                  <a:srgbClr val="000000"/>
                </a:solidFill>
              </a:rPr>
              <a:t>much greater magnitude </a:t>
            </a:r>
            <a:r>
              <a:rPr lang="en-US" altLang="en-US" sz="2500" dirty="0" smtClean="0">
                <a:solidFill>
                  <a:srgbClr val="000000"/>
                </a:solidFill>
              </a:rPr>
              <a:t>with </a:t>
            </a:r>
            <a:r>
              <a:rPr lang="en-US" altLang="en-US" sz="2500" i="1" dirty="0" smtClean="0">
                <a:solidFill>
                  <a:srgbClr val="000000"/>
                </a:solidFill>
              </a:rPr>
              <a:t>greater precision </a:t>
            </a:r>
            <a:r>
              <a:rPr lang="en-US" altLang="en-US" sz="2500" dirty="0" smtClean="0">
                <a:solidFill>
                  <a:srgbClr val="000000"/>
                </a:solidFill>
              </a:rPr>
              <a:t>than </a:t>
            </a:r>
            <a:r>
              <a:rPr lang="en-US" altLang="en-US" sz="2500" dirty="0" smtClean="0">
                <a:solidFill>
                  <a:srgbClr val="000000"/>
                </a:solidFill>
                <a:latin typeface="Consolas" panose="020B0609020204030204" pitchFamily="49" charset="0"/>
              </a:rPr>
              <a:t>float</a:t>
            </a:r>
            <a:r>
              <a:rPr lang="en-US" altLang="en-US" sz="2500" dirty="0" smtClean="0">
                <a:solidFill>
                  <a:srgbClr val="000000"/>
                </a:solidFill>
              </a:rPr>
              <a:t>.</a:t>
            </a:r>
          </a:p>
        </p:txBody>
      </p:sp>
    </p:spTree>
    <p:extLst>
      <p:ext uri="{BB962C8B-B14F-4D97-AF65-F5344CB8AC3E}">
        <p14:creationId xmlns:p14="http://schemas.microsoft.com/office/powerpoint/2010/main" val="27884574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5939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rPr>
              <a:t>The header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math.h</a:t>
            </a:r>
            <a:r>
              <a:rPr lang="en-US" altLang="en-US" dirty="0" smtClean="0">
                <a:solidFill>
                  <a:srgbClr val="000000"/>
                </a:solidFill>
                <a:latin typeface="Consolas" panose="020B0609020204030204" pitchFamily="49" charset="0"/>
              </a:rPr>
              <a:t>&gt;</a:t>
            </a:r>
            <a:r>
              <a:rPr lang="en-US" altLang="en-US" dirty="0" smtClean="0">
                <a:solidFill>
                  <a:srgbClr val="000000"/>
                </a:solidFill>
              </a:rPr>
              <a:t> (line 4) should be included whenever a math function such as </a:t>
            </a:r>
            <a:r>
              <a:rPr lang="en-US" altLang="en-US" dirty="0" smtClean="0">
                <a:solidFill>
                  <a:srgbClr val="000000"/>
                </a:solidFill>
                <a:latin typeface="Consolas" panose="020B0609020204030204" pitchFamily="49" charset="0"/>
              </a:rPr>
              <a:t>pow</a:t>
            </a:r>
            <a:r>
              <a:rPr lang="en-US" altLang="en-US" dirty="0" smtClean="0">
                <a:solidFill>
                  <a:srgbClr val="000000"/>
                </a:solidFill>
              </a:rPr>
              <a:t> is used.</a:t>
            </a:r>
          </a:p>
          <a:p>
            <a:pPr eaLnBrk="1" hangingPunct="1"/>
            <a:r>
              <a:rPr lang="en-US" altLang="en-US" dirty="0" smtClean="0">
                <a:solidFill>
                  <a:srgbClr val="000000"/>
                </a:solidFill>
              </a:rPr>
              <a:t>Actually, this program would malfunction without the inclusion of </a:t>
            </a:r>
            <a:r>
              <a:rPr lang="en-US" altLang="en-US" dirty="0" err="1" smtClean="0">
                <a:solidFill>
                  <a:srgbClr val="000000"/>
                </a:solidFill>
                <a:latin typeface="Consolas" panose="020B0609020204030204" pitchFamily="49" charset="0"/>
              </a:rPr>
              <a:t>math.h</a:t>
            </a:r>
            <a:r>
              <a:rPr lang="en-US" altLang="en-US" dirty="0" smtClean="0">
                <a:solidFill>
                  <a:srgbClr val="000000"/>
                </a:solidFill>
              </a:rPr>
              <a:t>, as the linker would be unable to find the </a:t>
            </a:r>
            <a:r>
              <a:rPr lang="en-US" altLang="en-US" dirty="0" smtClean="0">
                <a:solidFill>
                  <a:srgbClr val="000000"/>
                </a:solidFill>
                <a:latin typeface="Consolas" panose="020B0609020204030204" pitchFamily="49" charset="0"/>
              </a:rPr>
              <a:t>pow</a:t>
            </a:r>
            <a:r>
              <a:rPr lang="en-US" altLang="en-US" dirty="0" smtClean="0">
                <a:solidFill>
                  <a:srgbClr val="000000"/>
                </a:solidFill>
              </a:rPr>
              <a:t> function. </a:t>
            </a:r>
          </a:p>
          <a:p>
            <a:pPr eaLnBrk="1" hangingPunct="1"/>
            <a:r>
              <a:rPr lang="en-US" altLang="en-US" dirty="0" smtClean="0">
                <a:solidFill>
                  <a:srgbClr val="000000"/>
                </a:solidFill>
              </a:rPr>
              <a:t>Function </a:t>
            </a:r>
            <a:r>
              <a:rPr lang="en-US" altLang="en-US" dirty="0" smtClean="0">
                <a:solidFill>
                  <a:srgbClr val="0000FF"/>
                </a:solidFill>
                <a:latin typeface="Consolas" panose="020B0609020204030204" pitchFamily="49" charset="0"/>
              </a:rPr>
              <a:t>pow</a:t>
            </a:r>
            <a:r>
              <a:rPr lang="en-US" altLang="en-US" dirty="0" smtClean="0">
                <a:solidFill>
                  <a:srgbClr val="0000FF"/>
                </a:solidFill>
              </a:rPr>
              <a:t> </a:t>
            </a:r>
            <a:r>
              <a:rPr lang="en-US" altLang="en-US" dirty="0" smtClean="0">
                <a:solidFill>
                  <a:srgbClr val="000000"/>
                </a:solidFill>
              </a:rPr>
              <a:t>requires two </a:t>
            </a:r>
            <a:r>
              <a:rPr lang="en-US" altLang="en-US" dirty="0" smtClean="0">
                <a:solidFill>
                  <a:srgbClr val="000000"/>
                </a:solidFill>
                <a:latin typeface="Consolas" panose="020B0609020204030204" pitchFamily="49" charset="0"/>
              </a:rPr>
              <a:t>double</a:t>
            </a:r>
            <a:r>
              <a:rPr lang="en-US" altLang="en-US" dirty="0" smtClean="0">
                <a:solidFill>
                  <a:srgbClr val="000000"/>
                </a:solidFill>
              </a:rPr>
              <a:t> arguments, but variable </a:t>
            </a:r>
            <a:r>
              <a:rPr lang="en-US" altLang="en-US" dirty="0" smtClean="0">
                <a:solidFill>
                  <a:srgbClr val="000000"/>
                </a:solidFill>
                <a:latin typeface="Consolas" panose="020B0609020204030204" pitchFamily="49" charset="0"/>
              </a:rPr>
              <a:t>year</a:t>
            </a:r>
            <a:r>
              <a:rPr lang="en-US" altLang="en-US" dirty="0" smtClean="0">
                <a:solidFill>
                  <a:srgbClr val="000000"/>
                </a:solidFill>
              </a:rPr>
              <a:t> is an integer.</a:t>
            </a:r>
          </a:p>
          <a:p>
            <a:pPr eaLnBrk="1" hangingPunct="1"/>
            <a:r>
              <a:rPr lang="en-US" altLang="en-US" dirty="0" smtClean="0">
                <a:solidFill>
                  <a:srgbClr val="000000"/>
                </a:solidFill>
              </a:rPr>
              <a:t>The </a:t>
            </a:r>
            <a:r>
              <a:rPr lang="en-US" altLang="en-US" dirty="0" err="1" smtClean="0">
                <a:solidFill>
                  <a:srgbClr val="000000"/>
                </a:solidFill>
                <a:latin typeface="Consolas" panose="020B0609020204030204" pitchFamily="49" charset="0"/>
              </a:rPr>
              <a:t>math.h</a:t>
            </a:r>
            <a:r>
              <a:rPr lang="en-US" altLang="en-US" dirty="0" smtClean="0">
                <a:solidFill>
                  <a:srgbClr val="000000"/>
                </a:solidFill>
              </a:rPr>
              <a:t> file includes information that tells the compiler to convert the value of </a:t>
            </a:r>
            <a:r>
              <a:rPr lang="en-US" altLang="en-US" dirty="0" smtClean="0">
                <a:solidFill>
                  <a:srgbClr val="000000"/>
                </a:solidFill>
                <a:latin typeface="Consolas" panose="020B0609020204030204" pitchFamily="49" charset="0"/>
              </a:rPr>
              <a:t>year</a:t>
            </a:r>
            <a:r>
              <a:rPr lang="en-US" altLang="en-US" dirty="0" smtClean="0">
                <a:solidFill>
                  <a:srgbClr val="000000"/>
                </a:solidFill>
              </a:rPr>
              <a:t> to a temporary </a:t>
            </a:r>
            <a:r>
              <a:rPr lang="en-US" altLang="en-US" dirty="0" smtClean="0">
                <a:solidFill>
                  <a:srgbClr val="000000"/>
                </a:solidFill>
                <a:latin typeface="Consolas" panose="020B0609020204030204" pitchFamily="49" charset="0"/>
              </a:rPr>
              <a:t>double</a:t>
            </a:r>
            <a:r>
              <a:rPr lang="en-US" altLang="en-US" dirty="0" smtClean="0">
                <a:solidFill>
                  <a:srgbClr val="000000"/>
                </a:solidFill>
              </a:rPr>
              <a:t> representation </a:t>
            </a:r>
            <a:r>
              <a:rPr lang="en-US" altLang="en-US" i="1" dirty="0" smtClean="0">
                <a:solidFill>
                  <a:srgbClr val="000000"/>
                </a:solidFill>
              </a:rPr>
              <a:t>before</a:t>
            </a:r>
            <a:r>
              <a:rPr lang="en-US" altLang="en-US" dirty="0" smtClean="0">
                <a:solidFill>
                  <a:srgbClr val="000000"/>
                </a:solidFill>
              </a:rPr>
              <a:t> calling the function.</a:t>
            </a:r>
          </a:p>
        </p:txBody>
      </p:sp>
    </p:spTree>
    <p:extLst>
      <p:ext uri="{BB962C8B-B14F-4D97-AF65-F5344CB8AC3E}">
        <p14:creationId xmlns:p14="http://schemas.microsoft.com/office/powerpoint/2010/main" val="3687018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0419" name="Text Placeholder 2"/>
          <p:cNvSpPr>
            <a:spLocks noGrp="1"/>
          </p:cNvSpPr>
          <p:nvPr>
            <p:ph type="body" idx="1"/>
          </p:nvPr>
        </p:nvSpPr>
        <p:spPr/>
        <p:txBody>
          <a:bodyPr/>
          <a:lstStyle/>
          <a:p>
            <a:pPr eaLnBrk="1" hangingPunct="1"/>
            <a:r>
              <a:rPr lang="en-US" altLang="en-US" dirty="0" smtClean="0">
                <a:solidFill>
                  <a:srgbClr val="000000"/>
                </a:solidFill>
              </a:rPr>
              <a:t>This information is contained in something called </a:t>
            </a:r>
            <a:r>
              <a:rPr lang="en-US" altLang="en-US" dirty="0" err="1" smtClean="0">
                <a:solidFill>
                  <a:srgbClr val="000000"/>
                </a:solidFill>
                <a:latin typeface="Consolas" panose="020B0609020204030204" pitchFamily="49" charset="0"/>
              </a:rPr>
              <a:t>pow</a:t>
            </a:r>
            <a:r>
              <a:rPr lang="en-US" altLang="en-US" dirty="0" err="1" smtClean="0">
                <a:solidFill>
                  <a:srgbClr val="000000"/>
                </a:solidFill>
              </a:rPr>
              <a:t>’s</a:t>
            </a:r>
            <a:r>
              <a:rPr lang="en-US" altLang="en-US" dirty="0" smtClean="0">
                <a:solidFill>
                  <a:srgbClr val="000000"/>
                </a:solidFill>
              </a:rPr>
              <a:t> </a:t>
            </a:r>
            <a:r>
              <a:rPr lang="en-US" altLang="en-US" dirty="0" smtClean="0">
                <a:solidFill>
                  <a:srgbClr val="0000FF"/>
                </a:solidFill>
              </a:rPr>
              <a:t>function prototype</a:t>
            </a:r>
            <a:r>
              <a:rPr lang="en-US" altLang="en-US" dirty="0" smtClean="0">
                <a:solidFill>
                  <a:srgbClr val="000000"/>
                </a:solidFill>
              </a:rPr>
              <a:t>.</a:t>
            </a:r>
          </a:p>
          <a:p>
            <a:pPr eaLnBrk="1" hangingPunct="1"/>
            <a:r>
              <a:rPr lang="en-US" altLang="en-US" dirty="0" smtClean="0">
                <a:solidFill>
                  <a:srgbClr val="000000"/>
                </a:solidFill>
              </a:rPr>
              <a:t>Function prototypes are explained in Chapter 5.</a:t>
            </a:r>
          </a:p>
          <a:p>
            <a:pPr eaLnBrk="1" hangingPunct="1"/>
            <a:r>
              <a:rPr lang="en-US" altLang="en-US" dirty="0" smtClean="0">
                <a:solidFill>
                  <a:srgbClr val="000000"/>
                </a:solidFill>
              </a:rPr>
              <a:t>We also provide a summary of the </a:t>
            </a:r>
            <a:r>
              <a:rPr lang="en-US" altLang="en-US" dirty="0" smtClean="0">
                <a:solidFill>
                  <a:srgbClr val="000000"/>
                </a:solidFill>
                <a:latin typeface="Consolas" panose="020B0609020204030204" pitchFamily="49" charset="0"/>
              </a:rPr>
              <a:t>pow</a:t>
            </a:r>
            <a:r>
              <a:rPr lang="en-US" altLang="en-US" dirty="0" smtClean="0">
                <a:solidFill>
                  <a:srgbClr val="000000"/>
                </a:solidFill>
              </a:rPr>
              <a:t> function and other math library functions in Chapter 5. </a:t>
            </a:r>
          </a:p>
        </p:txBody>
      </p:sp>
    </p:spTree>
    <p:extLst>
      <p:ext uri="{BB962C8B-B14F-4D97-AF65-F5344CB8AC3E}">
        <p14:creationId xmlns:p14="http://schemas.microsoft.com/office/powerpoint/2010/main" val="3707906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4.2  </a:t>
            </a:r>
            <a:r>
              <a:rPr lang="en-US" dirty="0" smtClean="0">
                <a:solidFill>
                  <a:srgbClr val="3380E6"/>
                </a:solidFill>
                <a:latin typeface="Arial"/>
              </a:rPr>
              <a:t>Iteration Essentials</a:t>
            </a:r>
          </a:p>
        </p:txBody>
      </p:sp>
      <p:sp>
        <p:nvSpPr>
          <p:cNvPr id="1433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A loop is a group of instructions the computer executes repeatedly while some </a:t>
            </a:r>
            <a:r>
              <a:rPr lang="en-US" altLang="en-US" sz="2500" dirty="0" smtClean="0">
                <a:solidFill>
                  <a:srgbClr val="0000FF"/>
                </a:solidFill>
              </a:rPr>
              <a:t>loop-continuation condition</a:t>
            </a:r>
            <a:r>
              <a:rPr lang="en-US" altLang="en-US" sz="2500" dirty="0" smtClean="0">
                <a:solidFill>
                  <a:srgbClr val="000000"/>
                </a:solidFill>
              </a:rPr>
              <a:t> remains true.</a:t>
            </a:r>
          </a:p>
          <a:p>
            <a:pPr eaLnBrk="1" hangingPunct="1">
              <a:lnSpc>
                <a:spcPct val="90000"/>
              </a:lnSpc>
            </a:pPr>
            <a:r>
              <a:rPr lang="en-US" altLang="en-US" sz="2500" dirty="0" smtClean="0">
                <a:solidFill>
                  <a:srgbClr val="000000"/>
                </a:solidFill>
              </a:rPr>
              <a:t>We’ve discussed two means of iteration:</a:t>
            </a:r>
          </a:p>
          <a:p>
            <a:pPr lvl="1" eaLnBrk="1" hangingPunct="1">
              <a:lnSpc>
                <a:spcPct val="90000"/>
              </a:lnSpc>
            </a:pPr>
            <a:r>
              <a:rPr lang="en-US" altLang="en-US" sz="2100" dirty="0" smtClean="0">
                <a:solidFill>
                  <a:srgbClr val="000000"/>
                </a:solidFill>
              </a:rPr>
              <a:t>Counter-controlled iteration </a:t>
            </a:r>
          </a:p>
          <a:p>
            <a:pPr lvl="1" eaLnBrk="1" hangingPunct="1">
              <a:lnSpc>
                <a:spcPct val="90000"/>
              </a:lnSpc>
            </a:pPr>
            <a:r>
              <a:rPr lang="en-US" altLang="en-US" sz="2100" dirty="0" smtClean="0">
                <a:solidFill>
                  <a:srgbClr val="000000"/>
                </a:solidFill>
              </a:rPr>
              <a:t>Sentinel-controlled iteration </a:t>
            </a:r>
          </a:p>
          <a:p>
            <a:pPr eaLnBrk="1" hangingPunct="1">
              <a:lnSpc>
                <a:spcPct val="90000"/>
              </a:lnSpc>
            </a:pPr>
            <a:r>
              <a:rPr lang="en-US" altLang="en-US" sz="2500" dirty="0" smtClean="0">
                <a:solidFill>
                  <a:srgbClr val="000000"/>
                </a:solidFill>
              </a:rPr>
              <a:t>Counter-controlled iteration is sometimes called </a:t>
            </a:r>
            <a:r>
              <a:rPr lang="en-US" altLang="en-US" sz="2500" dirty="0" smtClean="0">
                <a:solidFill>
                  <a:srgbClr val="0000FF"/>
                </a:solidFill>
              </a:rPr>
              <a:t>definite iteration</a:t>
            </a:r>
            <a:r>
              <a:rPr lang="en-US" altLang="en-US" sz="2500" dirty="0" smtClean="0">
                <a:solidFill>
                  <a:srgbClr val="000000"/>
                </a:solidFill>
              </a:rPr>
              <a:t> because we know in advance exactly how many times the loop will be executed.</a:t>
            </a:r>
          </a:p>
          <a:p>
            <a:pPr eaLnBrk="1" hangingPunct="1">
              <a:lnSpc>
                <a:spcPct val="90000"/>
              </a:lnSpc>
            </a:pPr>
            <a:r>
              <a:rPr lang="en-US" altLang="en-US" sz="2500" dirty="0" smtClean="0">
                <a:solidFill>
                  <a:srgbClr val="000000"/>
                </a:solidFill>
              </a:rPr>
              <a:t>Sentinel-controlled iteration is sometimes called </a:t>
            </a:r>
            <a:r>
              <a:rPr lang="en-US" altLang="en-US" sz="2500" dirty="0" smtClean="0">
                <a:solidFill>
                  <a:srgbClr val="0000FF"/>
                </a:solidFill>
              </a:rPr>
              <a:t>indefinite iteration</a:t>
            </a:r>
            <a:r>
              <a:rPr lang="en-US" altLang="en-US" sz="2500" dirty="0" smtClean="0">
                <a:solidFill>
                  <a:srgbClr val="000000"/>
                </a:solidFill>
              </a:rPr>
              <a:t> because it’s not known in advance how many times the loop will be executed.</a:t>
            </a:r>
          </a:p>
        </p:txBody>
      </p:sp>
    </p:spTree>
    <p:extLst>
      <p:ext uri="{BB962C8B-B14F-4D97-AF65-F5344CB8AC3E}">
        <p14:creationId xmlns:p14="http://schemas.microsoft.com/office/powerpoint/2010/main" val="36287307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144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rPr>
              <a:t>A Caution about Using Type </a:t>
            </a:r>
            <a:r>
              <a:rPr lang="en-US" sz="2400" b="1" i="1" dirty="0" smtClean="0">
                <a:solidFill>
                  <a:srgbClr val="000000"/>
                </a:solidFill>
                <a:latin typeface="Consolas" panose="020B0609020204030204" pitchFamily="49" charset="0"/>
              </a:rPr>
              <a:t>float</a:t>
            </a:r>
            <a:r>
              <a:rPr lang="en-US" b="1" i="1" dirty="0" smtClean="0">
                <a:solidFill>
                  <a:srgbClr val="000000"/>
                </a:solidFill>
              </a:rPr>
              <a:t> or </a:t>
            </a:r>
            <a:r>
              <a:rPr lang="en-US" sz="2400" b="1" i="1" dirty="0" smtClean="0">
                <a:solidFill>
                  <a:srgbClr val="000000"/>
                </a:solidFill>
                <a:latin typeface="Consolas" panose="020B0609020204030204" pitchFamily="49" charset="0"/>
              </a:rPr>
              <a:t>double</a:t>
            </a:r>
            <a:r>
              <a:rPr lang="en-US" sz="2400" b="1" i="1" dirty="0" smtClean="0">
                <a:solidFill>
                  <a:srgbClr val="000000"/>
                </a:solidFill>
              </a:rPr>
              <a:t> </a:t>
            </a:r>
            <a:r>
              <a:rPr lang="en-US" b="1" i="1" dirty="0" smtClean="0">
                <a:solidFill>
                  <a:srgbClr val="000000"/>
                </a:solidFill>
              </a:rPr>
              <a:t>for Monetary Amounts</a:t>
            </a:r>
          </a:p>
          <a:p>
            <a:pPr eaLnBrk="1" hangingPunct="1">
              <a:defRPr/>
            </a:pPr>
            <a:r>
              <a:rPr lang="en-US" dirty="0" smtClean="0">
                <a:solidFill>
                  <a:srgbClr val="000000"/>
                </a:solidFill>
              </a:rPr>
              <a:t>Notice that we defined the variables </a:t>
            </a:r>
            <a:r>
              <a:rPr lang="en-US" dirty="0" smtClean="0">
                <a:solidFill>
                  <a:srgbClr val="000000"/>
                </a:solidFill>
                <a:latin typeface="Consolas" panose="020B0609020204030204" pitchFamily="49" charset="0"/>
              </a:rPr>
              <a:t>amount</a:t>
            </a:r>
            <a:r>
              <a:rPr lang="en-US" dirty="0" smtClean="0">
                <a:solidFill>
                  <a:srgbClr val="000000"/>
                </a:solidFill>
              </a:rPr>
              <a:t>, </a:t>
            </a:r>
            <a:r>
              <a:rPr lang="en-US" dirty="0" smtClean="0">
                <a:solidFill>
                  <a:srgbClr val="000000"/>
                </a:solidFill>
                <a:latin typeface="Consolas" panose="020B0609020204030204" pitchFamily="49" charset="0"/>
              </a:rPr>
              <a:t>principal</a:t>
            </a:r>
            <a:r>
              <a:rPr lang="en-US" dirty="0" smtClean="0">
                <a:solidFill>
                  <a:srgbClr val="000000"/>
                </a:solidFill>
              </a:rPr>
              <a:t> and </a:t>
            </a:r>
            <a:r>
              <a:rPr lang="en-US" dirty="0" smtClean="0">
                <a:solidFill>
                  <a:srgbClr val="000000"/>
                </a:solidFill>
                <a:latin typeface="Consolas" panose="020B0609020204030204" pitchFamily="49" charset="0"/>
              </a:rPr>
              <a:t>rate</a:t>
            </a:r>
            <a:r>
              <a:rPr lang="en-US" dirty="0" smtClean="0">
                <a:solidFill>
                  <a:srgbClr val="000000"/>
                </a:solidFill>
              </a:rPr>
              <a:t> to be of type </a:t>
            </a:r>
            <a:r>
              <a:rPr lang="en-US" dirty="0" smtClean="0">
                <a:solidFill>
                  <a:srgbClr val="000000"/>
                </a:solidFill>
                <a:latin typeface="Consolas" panose="020B0609020204030204" pitchFamily="49" charset="0"/>
              </a:rPr>
              <a:t>double</a:t>
            </a:r>
            <a:r>
              <a:rPr lang="en-US" dirty="0" smtClean="0">
                <a:solidFill>
                  <a:srgbClr val="000000"/>
                </a:solidFill>
              </a:rPr>
              <a:t>.</a:t>
            </a:r>
          </a:p>
          <a:p>
            <a:pPr eaLnBrk="1" hangingPunct="1">
              <a:defRPr/>
            </a:pPr>
            <a:r>
              <a:rPr lang="en-US" dirty="0" smtClean="0">
                <a:solidFill>
                  <a:srgbClr val="000000"/>
                </a:solidFill>
              </a:rPr>
              <a:t>We did this for simplicity because we’re dealing with fractional parts of dollars.</a:t>
            </a:r>
          </a:p>
        </p:txBody>
      </p:sp>
    </p:spTree>
    <p:extLst>
      <p:ext uri="{BB962C8B-B14F-4D97-AF65-F5344CB8AC3E}">
        <p14:creationId xmlns:p14="http://schemas.microsoft.com/office/powerpoint/2010/main" val="2647561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7253647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4318863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349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Here is a simple explanation of what can go wrong when using </a:t>
            </a:r>
            <a:r>
              <a:rPr lang="en-US" altLang="en-US" dirty="0" smtClean="0">
                <a:solidFill>
                  <a:srgbClr val="000000"/>
                </a:solidFill>
                <a:latin typeface="Consolas" panose="020B0609020204030204" pitchFamily="49" charset="0"/>
              </a:rPr>
              <a:t>float</a:t>
            </a:r>
            <a:r>
              <a:rPr lang="en-US" altLang="en-US" dirty="0" smtClean="0">
                <a:solidFill>
                  <a:srgbClr val="000000"/>
                </a:solidFill>
              </a:rPr>
              <a:t> or </a:t>
            </a:r>
            <a:r>
              <a:rPr lang="en-US" altLang="en-US" dirty="0" smtClean="0">
                <a:solidFill>
                  <a:srgbClr val="000000"/>
                </a:solidFill>
                <a:latin typeface="Consolas" panose="020B0609020204030204" pitchFamily="49" charset="0"/>
              </a:rPr>
              <a:t>double</a:t>
            </a:r>
            <a:r>
              <a:rPr lang="en-US" altLang="en-US" dirty="0" smtClean="0">
                <a:solidFill>
                  <a:srgbClr val="000000"/>
                </a:solidFill>
              </a:rPr>
              <a:t> to represent dollar amounts.</a:t>
            </a:r>
          </a:p>
          <a:p>
            <a:pPr eaLnBrk="1" hangingPunct="1"/>
            <a:r>
              <a:rPr lang="en-US" altLang="en-US" dirty="0" smtClean="0">
                <a:solidFill>
                  <a:srgbClr val="000000"/>
                </a:solidFill>
              </a:rPr>
              <a:t>Two </a:t>
            </a:r>
            <a:r>
              <a:rPr lang="en-US" altLang="en-US" dirty="0" smtClean="0">
                <a:solidFill>
                  <a:srgbClr val="000000"/>
                </a:solidFill>
                <a:latin typeface="Consolas" panose="020B0609020204030204" pitchFamily="49" charset="0"/>
              </a:rPr>
              <a:t>float</a:t>
            </a:r>
            <a:r>
              <a:rPr lang="en-US" altLang="en-US" dirty="0" smtClean="0">
                <a:solidFill>
                  <a:srgbClr val="000000"/>
                </a:solidFill>
              </a:rPr>
              <a:t> dollar amounts stored in the machine could be 14.234 (which with </a:t>
            </a:r>
            <a:r>
              <a:rPr lang="en-US" altLang="en-US" dirty="0" smtClean="0">
                <a:solidFill>
                  <a:srgbClr val="000000"/>
                </a:solidFill>
                <a:latin typeface="Consolas" panose="020B0609020204030204" pitchFamily="49" charset="0"/>
              </a:rPr>
              <a:t>%.2f </a:t>
            </a:r>
            <a:r>
              <a:rPr lang="en-US" altLang="en-US" dirty="0" smtClean="0">
                <a:solidFill>
                  <a:srgbClr val="000000"/>
                </a:solidFill>
              </a:rPr>
              <a:t>prints as 14.23) and 18.673 (which with </a:t>
            </a:r>
            <a:r>
              <a:rPr lang="en-US" altLang="en-US" dirty="0" smtClean="0">
                <a:solidFill>
                  <a:srgbClr val="000000"/>
                </a:solidFill>
                <a:latin typeface="Consolas" panose="020B0609020204030204" pitchFamily="49" charset="0"/>
              </a:rPr>
              <a:t>%.2f</a:t>
            </a:r>
            <a:r>
              <a:rPr lang="en-US" altLang="en-US" dirty="0" smtClean="0">
                <a:solidFill>
                  <a:srgbClr val="000000"/>
                </a:solidFill>
              </a:rPr>
              <a:t> prints as 18.67).</a:t>
            </a:r>
          </a:p>
          <a:p>
            <a:pPr eaLnBrk="1" hangingPunct="1"/>
            <a:r>
              <a:rPr lang="en-US" altLang="en-US" dirty="0" smtClean="0">
                <a:solidFill>
                  <a:srgbClr val="000000"/>
                </a:solidFill>
              </a:rPr>
              <a:t>When these amounts are added, they produce the sum 32.907, which with </a:t>
            </a:r>
            <a:r>
              <a:rPr lang="en-US" altLang="en-US" dirty="0" smtClean="0">
                <a:solidFill>
                  <a:srgbClr val="000000"/>
                </a:solidFill>
                <a:latin typeface="Consolas" panose="020B0609020204030204" pitchFamily="49" charset="0"/>
              </a:rPr>
              <a:t>%.2f</a:t>
            </a:r>
            <a:r>
              <a:rPr lang="en-US" altLang="en-US" dirty="0" smtClean="0">
                <a:solidFill>
                  <a:srgbClr val="000000"/>
                </a:solidFill>
              </a:rPr>
              <a:t> prints as 32.91.</a:t>
            </a:r>
          </a:p>
        </p:txBody>
      </p:sp>
    </p:spTree>
    <p:extLst>
      <p:ext uri="{BB962C8B-B14F-4D97-AF65-F5344CB8AC3E}">
        <p14:creationId xmlns:p14="http://schemas.microsoft.com/office/powerpoint/2010/main" val="8840008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4515" name="Text Placeholder 2"/>
          <p:cNvSpPr>
            <a:spLocks noGrp="1"/>
          </p:cNvSpPr>
          <p:nvPr>
            <p:ph type="body" idx="1"/>
          </p:nvPr>
        </p:nvSpPr>
        <p:spPr/>
        <p:txBody>
          <a:bodyPr/>
          <a:lstStyle/>
          <a:p>
            <a:pPr eaLnBrk="1" hangingPunct="1"/>
            <a:r>
              <a:rPr lang="en-US" altLang="en-US" dirty="0" smtClean="0">
                <a:solidFill>
                  <a:srgbClr val="000000"/>
                </a:solidFill>
              </a:rPr>
              <a:t>Thus your printout could appear as</a:t>
            </a:r>
          </a:p>
          <a:p>
            <a:pPr lvl="2" eaLnBrk="1" hangingPunct="1"/>
            <a:r>
              <a:rPr lang="en-US" altLang="en-US" dirty="0" smtClean="0">
                <a:solidFill>
                  <a:srgbClr val="000000"/>
                </a:solidFill>
                <a:latin typeface="Consolas" panose="020B0609020204030204" pitchFamily="49" charset="0"/>
              </a:rPr>
              <a:t>  14.23</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+ 18.67</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_______</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  32.91</a:t>
            </a:r>
          </a:p>
          <a:p>
            <a:pPr eaLnBrk="1" hangingPunct="1"/>
            <a:r>
              <a:rPr lang="en-US" altLang="en-US" dirty="0" smtClean="0">
                <a:solidFill>
                  <a:srgbClr val="000000"/>
                </a:solidFill>
              </a:rPr>
              <a:t>Clearly the sum of the individual numbers as printed should be 32.90! You’ve been warned!</a:t>
            </a:r>
          </a:p>
        </p:txBody>
      </p:sp>
    </p:spTree>
    <p:extLst>
      <p:ext uri="{BB962C8B-B14F-4D97-AF65-F5344CB8AC3E}">
        <p14:creationId xmlns:p14="http://schemas.microsoft.com/office/powerpoint/2010/main" val="326276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4515"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rPr>
              <a:t>Formatting Numeric Output</a:t>
            </a:r>
          </a:p>
          <a:p>
            <a:pPr eaLnBrk="1" hangingPunct="1">
              <a:defRPr/>
            </a:pPr>
            <a:r>
              <a:rPr lang="en-US" dirty="0" smtClean="0">
                <a:solidFill>
                  <a:srgbClr val="000000"/>
                </a:solidFill>
              </a:rPr>
              <a:t>The conversion </a:t>
            </a:r>
            <a:r>
              <a:rPr lang="en-US" dirty="0" err="1" smtClean="0">
                <a:solidFill>
                  <a:srgbClr val="000000"/>
                </a:solidFill>
              </a:rPr>
              <a:t>specifier</a:t>
            </a:r>
            <a:r>
              <a:rPr lang="en-US" dirty="0" smtClean="0">
                <a:solidFill>
                  <a:srgbClr val="000000"/>
                </a:solidFill>
              </a:rPr>
              <a:t> </a:t>
            </a:r>
            <a:r>
              <a:rPr lang="en-US" dirty="0" smtClean="0">
                <a:solidFill>
                  <a:srgbClr val="000000"/>
                </a:solidFill>
                <a:latin typeface="Consolas" panose="020B0609020204030204" pitchFamily="49" charset="0"/>
              </a:rPr>
              <a:t>%21.2f</a:t>
            </a:r>
            <a:r>
              <a:rPr lang="en-US" dirty="0" smtClean="0">
                <a:solidFill>
                  <a:srgbClr val="000000"/>
                </a:solidFill>
              </a:rPr>
              <a:t> is used to print the value of the variable </a:t>
            </a:r>
            <a:r>
              <a:rPr lang="en-US" dirty="0" smtClean="0">
                <a:solidFill>
                  <a:srgbClr val="000000"/>
                </a:solidFill>
                <a:latin typeface="Consolas" panose="020B0609020204030204" pitchFamily="49" charset="0"/>
              </a:rPr>
              <a:t>amount</a:t>
            </a:r>
            <a:r>
              <a:rPr lang="en-US" dirty="0" smtClean="0">
                <a:solidFill>
                  <a:srgbClr val="000000"/>
                </a:solidFill>
              </a:rPr>
              <a:t> in the program.</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21</a:t>
            </a:r>
            <a:r>
              <a:rPr lang="en-US" dirty="0" smtClean="0">
                <a:solidFill>
                  <a:srgbClr val="000000"/>
                </a:solidFill>
              </a:rPr>
              <a:t> in the conversion </a:t>
            </a:r>
            <a:r>
              <a:rPr lang="en-US" dirty="0" err="1" smtClean="0">
                <a:solidFill>
                  <a:srgbClr val="000000"/>
                </a:solidFill>
              </a:rPr>
              <a:t>specifier</a:t>
            </a:r>
            <a:r>
              <a:rPr lang="en-US" dirty="0" smtClean="0">
                <a:solidFill>
                  <a:srgbClr val="000000"/>
                </a:solidFill>
              </a:rPr>
              <a:t> denotes the </a:t>
            </a:r>
            <a:r>
              <a:rPr lang="en-US" i="1" dirty="0" smtClean="0">
                <a:solidFill>
                  <a:srgbClr val="000000"/>
                </a:solidFill>
              </a:rPr>
              <a:t>field width</a:t>
            </a:r>
            <a:r>
              <a:rPr lang="en-US" dirty="0" smtClean="0">
                <a:solidFill>
                  <a:srgbClr val="000000"/>
                </a:solidFill>
              </a:rPr>
              <a:t> in which the value will be printed.</a:t>
            </a:r>
          </a:p>
          <a:p>
            <a:pPr eaLnBrk="1" hangingPunct="1">
              <a:defRPr/>
            </a:pPr>
            <a:r>
              <a:rPr lang="en-US" dirty="0" smtClean="0">
                <a:solidFill>
                  <a:srgbClr val="000000"/>
                </a:solidFill>
              </a:rPr>
              <a:t>A field width of </a:t>
            </a:r>
            <a:r>
              <a:rPr lang="en-US" dirty="0" smtClean="0">
                <a:solidFill>
                  <a:srgbClr val="000000"/>
                </a:solidFill>
                <a:latin typeface="Consolas" panose="020B0609020204030204" pitchFamily="49" charset="0"/>
              </a:rPr>
              <a:t>21</a:t>
            </a:r>
            <a:r>
              <a:rPr lang="en-US" dirty="0" smtClean="0">
                <a:solidFill>
                  <a:srgbClr val="000000"/>
                </a:solidFill>
              </a:rPr>
              <a:t> specifies that the value printed will appear in </a:t>
            </a:r>
            <a:r>
              <a:rPr lang="en-US" dirty="0" smtClean="0">
                <a:solidFill>
                  <a:srgbClr val="000000"/>
                </a:solidFill>
                <a:latin typeface="Consolas" panose="020B0609020204030204" pitchFamily="49" charset="0"/>
              </a:rPr>
              <a:t>21</a:t>
            </a:r>
            <a:r>
              <a:rPr lang="en-US" dirty="0" smtClean="0">
                <a:solidFill>
                  <a:srgbClr val="000000"/>
                </a:solidFill>
              </a:rPr>
              <a:t> print positions.</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2</a:t>
            </a:r>
            <a:r>
              <a:rPr lang="en-US" dirty="0" smtClean="0">
                <a:solidFill>
                  <a:srgbClr val="000000"/>
                </a:solidFill>
              </a:rPr>
              <a:t> specifies the </a:t>
            </a:r>
            <a:r>
              <a:rPr lang="en-US" i="1" dirty="0" smtClean="0">
                <a:solidFill>
                  <a:srgbClr val="000000"/>
                </a:solidFill>
              </a:rPr>
              <a:t>precision</a:t>
            </a:r>
            <a:r>
              <a:rPr lang="en-US" dirty="0" smtClean="0">
                <a:solidFill>
                  <a:srgbClr val="000000"/>
                </a:solidFill>
              </a:rPr>
              <a:t> (i.e., the number of decimal positions).</a:t>
            </a:r>
          </a:p>
          <a:p>
            <a:pPr marL="109537" indent="0" eaLnBrk="1" hangingPunct="1">
              <a:buFont typeface="Wingdings 3" panose="05040102010807070707" pitchFamily="18" charset="2"/>
              <a:buNone/>
              <a:defRPr/>
            </a:pPr>
            <a:endParaRPr lang="en-US" dirty="0" smtClean="0">
              <a:solidFill>
                <a:srgbClr val="000000"/>
              </a:solidFill>
            </a:endParaRPr>
          </a:p>
        </p:txBody>
      </p:sp>
    </p:spTree>
    <p:extLst>
      <p:ext uri="{BB962C8B-B14F-4D97-AF65-F5344CB8AC3E}">
        <p14:creationId xmlns:p14="http://schemas.microsoft.com/office/powerpoint/2010/main" val="32411123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4.6  </a:t>
            </a:r>
            <a:r>
              <a:rPr lang="en-US" dirty="0" smtClean="0">
                <a:solidFill>
                  <a:srgbClr val="3380E6"/>
                </a:solidFill>
                <a:latin typeface="Arial"/>
              </a:rPr>
              <a:t>Examples Using the </a:t>
            </a:r>
            <a:r>
              <a:rPr lang="en-US" dirty="0" smtClean="0">
                <a:solidFill>
                  <a:srgbClr val="3380E6"/>
                </a:solidFill>
                <a:latin typeface="Consolas" panose="020B0609020204030204" pitchFamily="49" charset="0"/>
              </a:rPr>
              <a:t>for</a:t>
            </a:r>
            <a:r>
              <a:rPr lang="en-US" dirty="0" smtClean="0">
                <a:solidFill>
                  <a:srgbClr val="3380E6"/>
                </a:solidFill>
                <a:latin typeface="Arial"/>
              </a:rPr>
              <a:t> Statement (Cont.)</a:t>
            </a:r>
          </a:p>
        </p:txBody>
      </p:sp>
      <p:sp>
        <p:nvSpPr>
          <p:cNvPr id="66563" name="Text Placeholder 2"/>
          <p:cNvSpPr>
            <a:spLocks noGrp="1"/>
          </p:cNvSpPr>
          <p:nvPr>
            <p:ph type="body" idx="1"/>
          </p:nvPr>
        </p:nvSpPr>
        <p:spPr/>
        <p:txBody>
          <a:bodyPr>
            <a:normAutofit lnSpcReduction="10000"/>
          </a:bodyPr>
          <a:lstStyle/>
          <a:p>
            <a:pPr eaLnBrk="1" hangingPunct="1"/>
            <a:r>
              <a:rPr lang="en-US" altLang="en-US" sz="2600" dirty="0" smtClean="0">
                <a:solidFill>
                  <a:srgbClr val="000000"/>
                </a:solidFill>
              </a:rPr>
              <a:t>If</a:t>
            </a:r>
            <a:r>
              <a:rPr lang="en-US" altLang="en-US" dirty="0" smtClean="0">
                <a:solidFill>
                  <a:srgbClr val="000000"/>
                </a:solidFill>
              </a:rPr>
              <a:t> </a:t>
            </a:r>
            <a:r>
              <a:rPr lang="en-US" altLang="en-US" sz="2600" dirty="0" smtClean="0">
                <a:solidFill>
                  <a:srgbClr val="000000"/>
                </a:solidFill>
              </a:rPr>
              <a:t>the number of characters displayed is less than the field width, then the value will automatically be </a:t>
            </a:r>
            <a:r>
              <a:rPr lang="en-US" altLang="en-US" sz="2600" i="1" dirty="0" smtClean="0">
                <a:solidFill>
                  <a:srgbClr val="000000"/>
                </a:solidFill>
              </a:rPr>
              <a:t>right justified</a:t>
            </a:r>
            <a:r>
              <a:rPr lang="en-US" altLang="en-US" sz="2600" dirty="0" smtClean="0">
                <a:solidFill>
                  <a:srgbClr val="000000"/>
                </a:solidFill>
              </a:rPr>
              <a:t> in the field.</a:t>
            </a:r>
          </a:p>
          <a:p>
            <a:pPr eaLnBrk="1" hangingPunct="1"/>
            <a:r>
              <a:rPr lang="en-US" altLang="en-US" sz="2600" dirty="0" smtClean="0">
                <a:solidFill>
                  <a:srgbClr val="000000"/>
                </a:solidFill>
              </a:rPr>
              <a:t>This is particularly useful for aligning floating-point values with the same precision (so that their decimal points align vertically).</a:t>
            </a:r>
          </a:p>
          <a:p>
            <a:pPr eaLnBrk="1" hangingPunct="1"/>
            <a:r>
              <a:rPr lang="en-US" altLang="en-US" sz="2600" dirty="0" smtClean="0">
                <a:solidFill>
                  <a:srgbClr val="000000"/>
                </a:solidFill>
              </a:rPr>
              <a:t>To </a:t>
            </a:r>
            <a:r>
              <a:rPr lang="en-US" altLang="en-US" sz="2600" i="1" dirty="0" smtClean="0">
                <a:solidFill>
                  <a:srgbClr val="000000"/>
                </a:solidFill>
              </a:rPr>
              <a:t>left justify </a:t>
            </a:r>
            <a:r>
              <a:rPr lang="en-US" altLang="en-US" sz="2600" dirty="0" smtClean="0">
                <a:solidFill>
                  <a:srgbClr val="000000"/>
                </a:solidFill>
              </a:rPr>
              <a:t>a value in a field, place a </a:t>
            </a:r>
            <a:r>
              <a:rPr lang="en-US" altLang="en-US" sz="2600" dirty="0" smtClean="0">
                <a:solidFill>
                  <a:srgbClr val="000000"/>
                </a:solidFill>
                <a:latin typeface="Consolas" panose="020B0609020204030204" pitchFamily="49" charset="0"/>
              </a:rPr>
              <a:t>-</a:t>
            </a:r>
            <a:r>
              <a:rPr lang="en-US" altLang="en-US" sz="2600" dirty="0" smtClean="0">
                <a:solidFill>
                  <a:srgbClr val="000000"/>
                </a:solidFill>
              </a:rPr>
              <a:t> (minus sign) between the </a:t>
            </a:r>
            <a:r>
              <a:rPr lang="en-US" altLang="en-US" sz="2600" dirty="0" smtClean="0">
                <a:solidFill>
                  <a:srgbClr val="000000"/>
                </a:solidFill>
                <a:latin typeface="Consolas" panose="020B0609020204030204" pitchFamily="49" charset="0"/>
              </a:rPr>
              <a:t>%</a:t>
            </a:r>
            <a:r>
              <a:rPr lang="en-US" altLang="en-US" sz="2600" dirty="0" smtClean="0">
                <a:solidFill>
                  <a:srgbClr val="000000"/>
                </a:solidFill>
              </a:rPr>
              <a:t> and the field width.</a:t>
            </a:r>
          </a:p>
          <a:p>
            <a:pPr eaLnBrk="1" hangingPunct="1"/>
            <a:r>
              <a:rPr lang="en-US" altLang="en-US" sz="2600" dirty="0" smtClean="0">
                <a:solidFill>
                  <a:srgbClr val="000000"/>
                </a:solidFill>
              </a:rPr>
              <a:t>The minus sign may also be used to left justify integers (such as in </a:t>
            </a:r>
            <a:r>
              <a:rPr lang="en-US" altLang="en-US" sz="2600" dirty="0" smtClean="0">
                <a:solidFill>
                  <a:srgbClr val="000000"/>
                </a:solidFill>
                <a:latin typeface="Consolas" panose="020B0609020204030204" pitchFamily="49" charset="0"/>
              </a:rPr>
              <a:t>%-6d</a:t>
            </a:r>
            <a:r>
              <a:rPr lang="en-US" altLang="en-US" sz="2600" dirty="0" smtClean="0">
                <a:solidFill>
                  <a:srgbClr val="000000"/>
                </a:solidFill>
              </a:rPr>
              <a:t>) and character strings (such as in </a:t>
            </a:r>
            <a:r>
              <a:rPr lang="en-US" altLang="en-US" sz="2600" dirty="0" smtClean="0">
                <a:solidFill>
                  <a:srgbClr val="000000"/>
                </a:solidFill>
                <a:latin typeface="Consolas" panose="020B0609020204030204" pitchFamily="49" charset="0"/>
              </a:rPr>
              <a:t>%-8s</a:t>
            </a:r>
            <a:r>
              <a:rPr lang="en-US" altLang="en-US" sz="2600" dirty="0" smtClean="0">
                <a:solidFill>
                  <a:srgbClr val="000000"/>
                </a:solidFill>
              </a:rPr>
              <a:t>).</a:t>
            </a:r>
          </a:p>
          <a:p>
            <a:pPr eaLnBrk="1" hangingPunct="1"/>
            <a:endParaRPr lang="en-US" altLang="en-US" sz="2600" dirty="0" smtClean="0">
              <a:solidFill>
                <a:srgbClr val="000000"/>
              </a:solidFill>
            </a:endParaRPr>
          </a:p>
        </p:txBody>
      </p:sp>
    </p:spTree>
    <p:extLst>
      <p:ext uri="{BB962C8B-B14F-4D97-AF65-F5344CB8AC3E}">
        <p14:creationId xmlns:p14="http://schemas.microsoft.com/office/powerpoint/2010/main" val="9798643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a:t>
            </a:r>
          </a:p>
        </p:txBody>
      </p:sp>
      <p:sp>
        <p:nvSpPr>
          <p:cNvPr id="6758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Occasionally, an algorithm will contain a </a:t>
            </a:r>
            <a:r>
              <a:rPr lang="en-US" altLang="en-US" sz="2500" i="1" dirty="0" smtClean="0">
                <a:solidFill>
                  <a:srgbClr val="000000"/>
                </a:solidFill>
              </a:rPr>
              <a:t>series of decisions </a:t>
            </a:r>
            <a:r>
              <a:rPr lang="en-US" altLang="en-US" sz="2500" dirty="0" smtClean="0">
                <a:solidFill>
                  <a:srgbClr val="000000"/>
                </a:solidFill>
              </a:rPr>
              <a:t>in which a variable or expression is tested separately for each of the constant integral values it may assume, and different actions are taken.</a:t>
            </a:r>
          </a:p>
          <a:p>
            <a:pPr eaLnBrk="1" hangingPunct="1">
              <a:lnSpc>
                <a:spcPct val="90000"/>
              </a:lnSpc>
            </a:pPr>
            <a:r>
              <a:rPr lang="en-US" altLang="en-US" sz="2500" dirty="0" smtClean="0">
                <a:solidFill>
                  <a:srgbClr val="000000"/>
                </a:solidFill>
              </a:rPr>
              <a:t>This is called </a:t>
            </a:r>
            <a:r>
              <a:rPr lang="en-US" altLang="en-US" sz="2500" i="1" dirty="0" smtClean="0">
                <a:solidFill>
                  <a:srgbClr val="000000"/>
                </a:solidFill>
              </a:rPr>
              <a:t>multiple selection</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C provides the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multiple-selection statement to handle such decision making. </a:t>
            </a:r>
          </a:p>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statement consists of a series of </a:t>
            </a:r>
            <a:r>
              <a:rPr lang="en-US" altLang="en-US" sz="2500" dirty="0" smtClean="0">
                <a:solidFill>
                  <a:srgbClr val="000000"/>
                </a:solidFill>
                <a:latin typeface="Consolas" panose="020B0609020204030204" pitchFamily="49" charset="0"/>
              </a:rPr>
              <a:t>case</a:t>
            </a:r>
            <a:r>
              <a:rPr lang="en-US" altLang="en-US" sz="2500" dirty="0" smtClean="0">
                <a:solidFill>
                  <a:srgbClr val="000000"/>
                </a:solidFill>
              </a:rPr>
              <a:t> labels, an optional </a:t>
            </a:r>
            <a:r>
              <a:rPr lang="en-US" altLang="en-US" sz="2500" dirty="0" smtClean="0">
                <a:solidFill>
                  <a:srgbClr val="000000"/>
                </a:solidFill>
                <a:latin typeface="Consolas" panose="020B0609020204030204" pitchFamily="49" charset="0"/>
              </a:rPr>
              <a:t>default</a:t>
            </a:r>
            <a:r>
              <a:rPr lang="en-US" altLang="en-US" sz="2500" dirty="0" smtClean="0">
                <a:solidFill>
                  <a:srgbClr val="000000"/>
                </a:solidFill>
              </a:rPr>
              <a:t> case and statements to execute for each case.</a:t>
            </a:r>
          </a:p>
          <a:p>
            <a:pPr eaLnBrk="1" hangingPunct="1">
              <a:lnSpc>
                <a:spcPct val="90000"/>
              </a:lnSpc>
            </a:pPr>
            <a:r>
              <a:rPr lang="en-US" altLang="en-US" sz="2500" dirty="0" smtClean="0">
                <a:solidFill>
                  <a:srgbClr val="000000"/>
                </a:solidFill>
              </a:rPr>
              <a:t>Figure 4.7 uses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to count the number of each different letter grade students earned on an exam.</a:t>
            </a:r>
          </a:p>
        </p:txBody>
      </p:sp>
    </p:spTree>
    <p:extLst>
      <p:ext uri="{BB962C8B-B14F-4D97-AF65-F5344CB8AC3E}">
        <p14:creationId xmlns:p14="http://schemas.microsoft.com/office/powerpoint/2010/main" val="2801324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1834832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126766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4.2  </a:t>
            </a:r>
            <a:r>
              <a:rPr lang="en-US" dirty="0" smtClean="0">
                <a:solidFill>
                  <a:srgbClr val="3380E6"/>
                </a:solidFill>
                <a:latin typeface="Arial"/>
              </a:rPr>
              <a:t>Iteration Essentials (Cont.)</a:t>
            </a:r>
          </a:p>
        </p:txBody>
      </p:sp>
      <p:sp>
        <p:nvSpPr>
          <p:cNvPr id="15363"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In counter-controlled iteration, a </a:t>
            </a:r>
            <a:r>
              <a:rPr lang="en-US" altLang="en-US" dirty="0" smtClean="0">
                <a:solidFill>
                  <a:srgbClr val="0000FF"/>
                </a:solidFill>
              </a:rPr>
              <a:t>control variable</a:t>
            </a:r>
            <a:r>
              <a:rPr lang="en-US" altLang="en-US" dirty="0" smtClean="0">
                <a:solidFill>
                  <a:srgbClr val="000000"/>
                </a:solidFill>
              </a:rPr>
              <a:t> is used to count the number of iterations.</a:t>
            </a:r>
          </a:p>
          <a:p>
            <a:pPr eaLnBrk="1" hangingPunct="1"/>
            <a:r>
              <a:rPr lang="en-US" altLang="en-US" dirty="0" smtClean="0">
                <a:solidFill>
                  <a:srgbClr val="000000"/>
                </a:solidFill>
              </a:rPr>
              <a:t>The control variable is incremented (usually by 1) each time the group of instructions is performed.</a:t>
            </a:r>
          </a:p>
          <a:p>
            <a:pPr eaLnBrk="1" hangingPunct="1"/>
            <a:r>
              <a:rPr lang="en-US" altLang="en-US" dirty="0" smtClean="0">
                <a:solidFill>
                  <a:srgbClr val="000000"/>
                </a:solidFill>
              </a:rPr>
              <a:t>When the value of the control variable indicates that the correct number of iterations has been performed, the loop terminates and execution continues with the statement after the iteration statement.</a:t>
            </a:r>
          </a:p>
        </p:txBody>
      </p:sp>
    </p:spTree>
    <p:extLst>
      <p:ext uri="{BB962C8B-B14F-4D97-AF65-F5344CB8AC3E}">
        <p14:creationId xmlns:p14="http://schemas.microsoft.com/office/powerpoint/2010/main" val="10289825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106890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1798206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587317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rPr>
              <a:t>Reading Character Input</a:t>
            </a:r>
          </a:p>
          <a:p>
            <a:pPr eaLnBrk="1" hangingPunct="1">
              <a:lnSpc>
                <a:spcPct val="90000"/>
              </a:lnSpc>
              <a:defRPr/>
            </a:pPr>
            <a:r>
              <a:rPr lang="en-US" sz="2500" dirty="0" smtClean="0">
                <a:solidFill>
                  <a:srgbClr val="000000"/>
                </a:solidFill>
              </a:rPr>
              <a:t>In the program, the user enters letter grades for a class.</a:t>
            </a:r>
          </a:p>
          <a:p>
            <a:pPr eaLnBrk="1" hangingPunct="1">
              <a:lnSpc>
                <a:spcPct val="90000"/>
              </a:lnSpc>
              <a:defRPr/>
            </a:pPr>
            <a:r>
              <a:rPr lang="en-US" sz="2500" dirty="0" smtClean="0">
                <a:solidFill>
                  <a:srgbClr val="000000"/>
                </a:solidFill>
              </a:rPr>
              <a:t>In the </a:t>
            </a:r>
            <a:r>
              <a:rPr lang="en-US" sz="2500" dirty="0" smtClean="0">
                <a:solidFill>
                  <a:srgbClr val="000000"/>
                </a:solidFill>
                <a:latin typeface="Consolas" panose="020B0609020204030204" pitchFamily="49" charset="0"/>
              </a:rPr>
              <a:t>while</a:t>
            </a:r>
            <a:r>
              <a:rPr lang="en-US" sz="2500" dirty="0" smtClean="0">
                <a:solidFill>
                  <a:srgbClr val="000000"/>
                </a:solidFill>
              </a:rPr>
              <a:t> header (line 19),</a:t>
            </a:r>
          </a:p>
          <a:p>
            <a:pPr lvl="2" eaLnBrk="1" hangingPunct="1">
              <a:lnSpc>
                <a:spcPct val="90000"/>
              </a:lnSpc>
              <a:defRPr/>
            </a:pPr>
            <a:r>
              <a:rPr lang="en-US" sz="1900" b="1" dirty="0" smtClean="0">
                <a:solidFill>
                  <a:srgbClr val="0000FF"/>
                </a:solidFill>
                <a:latin typeface="Consolas" panose="020B0609020204030204" pitchFamily="49" charset="0"/>
              </a:rPr>
              <a:t>while</a:t>
            </a:r>
            <a:r>
              <a:rPr lang="en-US" sz="1900" b="1" dirty="0" smtClean="0">
                <a:solidFill>
                  <a:srgbClr val="000000"/>
                </a:solidFill>
                <a:latin typeface="Consolas" panose="020B0609020204030204" pitchFamily="49" charset="0"/>
              </a:rPr>
              <a:t> ((grade = </a:t>
            </a:r>
            <a:r>
              <a:rPr lang="en-US" sz="1900" b="1" dirty="0" err="1" smtClean="0">
                <a:solidFill>
                  <a:srgbClr val="000000"/>
                </a:solidFill>
                <a:latin typeface="Consolas" panose="020B0609020204030204" pitchFamily="49" charset="0"/>
              </a:rPr>
              <a:t>getchar</a:t>
            </a:r>
            <a:r>
              <a:rPr lang="en-US" sz="1900" b="1" dirty="0" smtClean="0">
                <a:solidFill>
                  <a:srgbClr val="000000"/>
                </a:solidFill>
                <a:latin typeface="Consolas" panose="020B0609020204030204" pitchFamily="49" charset="0"/>
              </a:rPr>
              <a:t>()) != </a:t>
            </a:r>
            <a:r>
              <a:rPr lang="en-US" sz="1900" b="1" dirty="0" smtClean="0">
                <a:solidFill>
                  <a:srgbClr val="128AFF"/>
                </a:solidFill>
                <a:latin typeface="Consolas" panose="020B0609020204030204" pitchFamily="49" charset="0"/>
              </a:rPr>
              <a:t>EOF</a:t>
            </a:r>
            <a:r>
              <a:rPr lang="en-US" sz="1900" b="1" dirty="0" smtClean="0">
                <a:solidFill>
                  <a:srgbClr val="000000"/>
                </a:solidFill>
                <a:latin typeface="Consolas" panose="020B0609020204030204" pitchFamily="49" charset="0"/>
              </a:rPr>
              <a:t>)</a:t>
            </a:r>
          </a:p>
          <a:p>
            <a:pPr eaLnBrk="1" hangingPunct="1">
              <a:lnSpc>
                <a:spcPct val="90000"/>
              </a:lnSpc>
              <a:defRPr/>
            </a:pPr>
            <a:r>
              <a:rPr lang="en-US" sz="2500" dirty="0" smtClean="0">
                <a:solidFill>
                  <a:srgbClr val="000000"/>
                </a:solidFill>
              </a:rPr>
              <a:t>the parenthesized assignment </a:t>
            </a:r>
            <a:r>
              <a:rPr lang="en-US" sz="2500" dirty="0" smtClean="0">
                <a:solidFill>
                  <a:srgbClr val="000000"/>
                </a:solidFill>
                <a:latin typeface="Consolas" panose="020B0609020204030204" pitchFamily="49" charset="0"/>
              </a:rPr>
              <a:t>(grade</a:t>
            </a:r>
            <a:r>
              <a:rPr lang="en-US" sz="2500" dirty="0" smtClean="0">
                <a:solidFill>
                  <a:srgbClr val="000000"/>
                </a:solidFill>
              </a:rPr>
              <a:t> </a:t>
            </a:r>
            <a:r>
              <a:rPr lang="en-US" sz="2500" dirty="0" smtClean="0">
                <a:solidFill>
                  <a:srgbClr val="000000"/>
                </a:solidFill>
                <a:latin typeface="Consolas" panose="020B0609020204030204" pitchFamily="49" charset="0"/>
              </a:rPr>
              <a:t>=</a:t>
            </a:r>
            <a:r>
              <a:rPr lang="en-US" sz="2500" dirty="0" smtClean="0">
                <a:solidFill>
                  <a:srgbClr val="000000"/>
                </a:solidFill>
              </a:rPr>
              <a:t> </a:t>
            </a:r>
            <a:r>
              <a:rPr lang="en-US" sz="2500" dirty="0" err="1" smtClean="0">
                <a:solidFill>
                  <a:srgbClr val="000000"/>
                </a:solidFill>
                <a:latin typeface="Consolas" panose="020B0609020204030204" pitchFamily="49" charset="0"/>
              </a:rPr>
              <a:t>getchar</a:t>
            </a:r>
            <a:r>
              <a:rPr lang="en-US" sz="2500" dirty="0" smtClean="0">
                <a:solidFill>
                  <a:srgbClr val="000000"/>
                </a:solidFill>
                <a:latin typeface="Consolas" panose="020B0609020204030204" pitchFamily="49" charset="0"/>
              </a:rPr>
              <a:t>())</a:t>
            </a:r>
            <a:r>
              <a:rPr lang="en-US" sz="2500" dirty="0" smtClean="0">
                <a:solidFill>
                  <a:srgbClr val="000000"/>
                </a:solidFill>
              </a:rPr>
              <a:t> executes first.</a:t>
            </a:r>
          </a:p>
          <a:p>
            <a:pPr>
              <a:lnSpc>
                <a:spcPct val="90000"/>
              </a:lnSpc>
              <a:defRPr/>
            </a:pPr>
            <a:r>
              <a:rPr lang="en-US" sz="2500" dirty="0" smtClean="0">
                <a:solidFill>
                  <a:srgbClr val="000000"/>
                </a:solidFill>
              </a:rPr>
              <a:t>The </a:t>
            </a:r>
            <a:r>
              <a:rPr lang="en-US" sz="2500" dirty="0" err="1" smtClean="0">
                <a:solidFill>
                  <a:srgbClr val="000000"/>
                </a:solidFill>
                <a:latin typeface="Consolas" panose="020B0609020204030204" pitchFamily="49" charset="0"/>
              </a:rPr>
              <a:t>getchar</a:t>
            </a:r>
            <a:r>
              <a:rPr lang="en-US" sz="2500" dirty="0" smtClean="0">
                <a:solidFill>
                  <a:srgbClr val="000000"/>
                </a:solidFill>
              </a:rPr>
              <a:t> function (from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stdio.h</a:t>
            </a:r>
            <a:r>
              <a:rPr lang="en-US" sz="2500" dirty="0" smtClean="0">
                <a:solidFill>
                  <a:srgbClr val="000000"/>
                </a:solidFill>
                <a:latin typeface="Consolas" panose="020B0609020204030204" pitchFamily="49" charset="0"/>
              </a:rPr>
              <a:t>&gt;</a:t>
            </a:r>
            <a:r>
              <a:rPr lang="en-US" sz="2500" dirty="0" smtClean="0">
                <a:solidFill>
                  <a:srgbClr val="000000"/>
                </a:solidFill>
              </a:rPr>
              <a:t>) reads one character from the keyboard and returns </a:t>
            </a:r>
            <a:r>
              <a:rPr lang="en-US" sz="2500" dirty="0">
                <a:solidFill>
                  <a:srgbClr val="000000"/>
                </a:solidFill>
              </a:rPr>
              <a:t>as an </a:t>
            </a:r>
            <a:r>
              <a:rPr lang="en-US" sz="2500" dirty="0" err="1">
                <a:solidFill>
                  <a:srgbClr val="000000"/>
                </a:solidFill>
                <a:latin typeface="Consolas" panose="020B0609020204030204" pitchFamily="49" charset="0"/>
                <a:cs typeface="Consolas" panose="020B0609020204030204" pitchFamily="49" charset="0"/>
              </a:rPr>
              <a:t>int</a:t>
            </a:r>
            <a:r>
              <a:rPr lang="en-US" sz="2500" dirty="0">
                <a:solidFill>
                  <a:srgbClr val="000000"/>
                </a:solidFill>
              </a:rPr>
              <a:t> the character that the user entered.</a:t>
            </a:r>
            <a:endParaRPr lang="en-US" sz="2500" dirty="0" smtClean="0">
              <a:solidFill>
                <a:srgbClr val="000000"/>
              </a:solidFill>
            </a:endParaRPr>
          </a:p>
          <a:p>
            <a:pPr eaLnBrk="1" hangingPunct="1">
              <a:lnSpc>
                <a:spcPct val="90000"/>
              </a:lnSpc>
              <a:defRPr/>
            </a:pPr>
            <a:r>
              <a:rPr lang="en-US" sz="2500" dirty="0" smtClean="0">
                <a:solidFill>
                  <a:srgbClr val="000000"/>
                </a:solidFill>
              </a:rPr>
              <a:t>Characters are normally stored in variables of type </a:t>
            </a:r>
            <a:r>
              <a:rPr lang="en-US" sz="2500" dirty="0" smtClean="0">
                <a:solidFill>
                  <a:srgbClr val="0000FF"/>
                </a:solidFill>
                <a:latin typeface="Consolas" panose="020B0609020204030204" pitchFamily="49" charset="0"/>
              </a:rPr>
              <a:t>char</a:t>
            </a:r>
            <a:r>
              <a:rPr lang="en-US" sz="2500" dirty="0" smtClean="0">
                <a:solidFill>
                  <a:srgbClr val="000000"/>
                </a:solidFill>
              </a:rPr>
              <a:t>.</a:t>
            </a:r>
          </a:p>
          <a:p>
            <a:pPr eaLnBrk="1" hangingPunct="1">
              <a:lnSpc>
                <a:spcPct val="90000"/>
              </a:lnSpc>
              <a:defRPr/>
            </a:pPr>
            <a:r>
              <a:rPr lang="en-US" sz="2500" dirty="0" smtClean="0">
                <a:solidFill>
                  <a:srgbClr val="000000"/>
                </a:solidFill>
              </a:rPr>
              <a:t>However, an important feature of C is that characters can be stored in any integer data type because they’re usually represented as one-byte integers in the computer.</a:t>
            </a:r>
          </a:p>
        </p:txBody>
      </p:sp>
    </p:spTree>
    <p:extLst>
      <p:ext uri="{BB962C8B-B14F-4D97-AF65-F5344CB8AC3E}">
        <p14:creationId xmlns:p14="http://schemas.microsoft.com/office/powerpoint/2010/main" val="41737949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737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Thus, we can treat a character as either an integer or a character, depending on its use.</a:t>
            </a:r>
          </a:p>
          <a:p>
            <a:pPr eaLnBrk="1" hangingPunct="1"/>
            <a:r>
              <a:rPr lang="en-US" altLang="en-US" dirty="0" smtClean="0">
                <a:solidFill>
                  <a:srgbClr val="000000"/>
                </a:solidFill>
              </a:rPr>
              <a:t>For example, the statement</a:t>
            </a:r>
          </a:p>
          <a:p>
            <a:pPr lvl="2" eaLnBrk="1" hangingPunct="1">
              <a:buFont typeface="Wingdings 2" panose="05020102010507070707" pitchFamily="18" charset="2"/>
              <a:buNone/>
            </a:pPr>
            <a:r>
              <a:rPr lang="en-US" altLang="en-US" dirty="0" smtClean="0">
                <a:solidFill>
                  <a:srgbClr val="000000"/>
                </a:solidFill>
                <a:latin typeface="Consolas" panose="020B0609020204030204" pitchFamily="49" charset="0"/>
              </a:rPr>
              <a:t>	</a:t>
            </a:r>
            <a:r>
              <a:rPr lang="en-US" altLang="en-US" sz="1500" dirty="0" err="1" smtClean="0">
                <a:solidFill>
                  <a:srgbClr val="000000"/>
                </a:solidFill>
                <a:latin typeface="Consolas" panose="020B0609020204030204" pitchFamily="49" charset="0"/>
              </a:rPr>
              <a:t>printf</a:t>
            </a:r>
            <a:r>
              <a:rPr lang="en-US" altLang="en-US" sz="1500" dirty="0" smtClean="0">
                <a:solidFill>
                  <a:srgbClr val="000000"/>
                </a:solidFill>
                <a:latin typeface="Consolas" panose="020B0609020204030204" pitchFamily="49" charset="0"/>
              </a:rPr>
              <a:t>(</a:t>
            </a:r>
            <a:r>
              <a:rPr lang="en-US" altLang="en-US" sz="1500" b="1" dirty="0" smtClean="0">
                <a:solidFill>
                  <a:srgbClr val="128AFF"/>
                </a:solidFill>
                <a:latin typeface="Consolas" panose="020B0609020204030204" pitchFamily="49" charset="0"/>
              </a:rPr>
              <a:t>"The character (%c) has the value %d.\n"</a:t>
            </a:r>
            <a:r>
              <a:rPr lang="en-US" altLang="en-US" sz="1500" b="1" dirty="0" smtClean="0">
                <a:solidFill>
                  <a:srgbClr val="000000"/>
                </a:solidFill>
                <a:latin typeface="Consolas" panose="020B0609020204030204" pitchFamily="49" charset="0"/>
              </a:rPr>
              <a:t>, </a:t>
            </a:r>
            <a:r>
              <a:rPr lang="en-US" altLang="en-US" sz="1500" b="1" dirty="0" smtClean="0">
                <a:solidFill>
                  <a:srgbClr val="128AFF"/>
                </a:solidFill>
                <a:latin typeface="Consolas" panose="020B0609020204030204" pitchFamily="49" charset="0"/>
              </a:rPr>
              <a:t>'a'</a:t>
            </a:r>
            <a:r>
              <a:rPr lang="en-US" altLang="en-US" sz="1500" b="1" dirty="0" smtClean="0">
                <a:solidFill>
                  <a:srgbClr val="000000"/>
                </a:solidFill>
                <a:latin typeface="Consolas" panose="020B0609020204030204" pitchFamily="49" charset="0"/>
              </a:rPr>
              <a:t>, </a:t>
            </a:r>
            <a:r>
              <a:rPr lang="en-US" altLang="en-US" sz="1500" b="1" dirty="0" smtClean="0">
                <a:solidFill>
                  <a:srgbClr val="128AFF"/>
                </a:solidFill>
                <a:latin typeface="Consolas" panose="020B0609020204030204" pitchFamily="49" charset="0"/>
              </a:rPr>
              <a:t>'a'</a:t>
            </a:r>
            <a:r>
              <a:rPr lang="en-US" altLang="en-US" sz="1500" b="1" dirty="0" smtClean="0">
                <a:solidFill>
                  <a:srgbClr val="000000"/>
                </a:solidFill>
                <a:latin typeface="Consolas" panose="020B0609020204030204" pitchFamily="49" charset="0"/>
              </a:rPr>
              <a:t>); </a:t>
            </a:r>
          </a:p>
          <a:p>
            <a:pPr eaLnBrk="1" hangingPunct="1"/>
            <a:r>
              <a:rPr lang="en-US" altLang="en-US" dirty="0" smtClean="0">
                <a:solidFill>
                  <a:srgbClr val="000000"/>
                </a:solidFill>
              </a:rPr>
              <a:t>uses the conversion </a:t>
            </a:r>
            <a:r>
              <a:rPr lang="en-US" altLang="en-US" dirty="0" err="1" smtClean="0">
                <a:solidFill>
                  <a:srgbClr val="000000"/>
                </a:solidFill>
              </a:rPr>
              <a:t>specifiers</a:t>
            </a:r>
            <a:r>
              <a:rPr lang="en-US" altLang="en-US" dirty="0" smtClean="0">
                <a:solidFill>
                  <a:srgbClr val="000000"/>
                </a:solidFill>
              </a:rPr>
              <a:t> </a:t>
            </a:r>
            <a:r>
              <a:rPr lang="en-US" altLang="en-US" dirty="0" smtClean="0">
                <a:solidFill>
                  <a:srgbClr val="000000"/>
                </a:solidFill>
                <a:latin typeface="Consolas" panose="020B0609020204030204" pitchFamily="49" charset="0"/>
              </a:rPr>
              <a:t>%c</a:t>
            </a:r>
            <a:r>
              <a:rPr lang="en-US" altLang="en-US" dirty="0" smtClean="0">
                <a:solidFill>
                  <a:srgbClr val="000000"/>
                </a:solidFill>
              </a:rPr>
              <a:t> and </a:t>
            </a:r>
            <a:r>
              <a:rPr lang="en-US" altLang="en-US" dirty="0" smtClean="0">
                <a:solidFill>
                  <a:srgbClr val="000000"/>
                </a:solidFill>
                <a:latin typeface="Consolas" panose="020B0609020204030204" pitchFamily="49" charset="0"/>
              </a:rPr>
              <a:t>%d</a:t>
            </a:r>
            <a:r>
              <a:rPr lang="en-US" altLang="en-US" dirty="0" smtClean="0">
                <a:solidFill>
                  <a:srgbClr val="000000"/>
                </a:solidFill>
              </a:rPr>
              <a:t> to print the character </a:t>
            </a:r>
            <a:r>
              <a:rPr lang="en-US" altLang="en-US" dirty="0" smtClean="0">
                <a:solidFill>
                  <a:srgbClr val="000000"/>
                </a:solidFill>
                <a:latin typeface="Consolas" panose="020B0609020204030204" pitchFamily="49" charset="0"/>
              </a:rPr>
              <a:t>a</a:t>
            </a:r>
            <a:r>
              <a:rPr lang="en-US" altLang="en-US" dirty="0" smtClean="0">
                <a:solidFill>
                  <a:srgbClr val="000000"/>
                </a:solidFill>
              </a:rPr>
              <a:t> and its integer value, respectively.</a:t>
            </a:r>
          </a:p>
          <a:p>
            <a:pPr eaLnBrk="1" hangingPunct="1"/>
            <a:r>
              <a:rPr lang="en-US" altLang="en-US" dirty="0" smtClean="0">
                <a:solidFill>
                  <a:srgbClr val="000000"/>
                </a:solidFill>
              </a:rPr>
              <a:t>The result is</a:t>
            </a:r>
          </a:p>
          <a:p>
            <a:pPr lvl="2" eaLnBrk="1" hangingPunct="1">
              <a:buFont typeface="Wingdings 2" panose="05020102010507070707" pitchFamily="18" charset="2"/>
              <a:buNone/>
            </a:pPr>
            <a:r>
              <a:rPr lang="en-US" altLang="en-US" dirty="0" smtClean="0">
                <a:solidFill>
                  <a:srgbClr val="000000"/>
                </a:solidFill>
                <a:latin typeface="Consolas" panose="020B0609020204030204" pitchFamily="49" charset="0"/>
              </a:rPr>
              <a:t>The character (a) has the value 97.</a:t>
            </a:r>
          </a:p>
          <a:p>
            <a:pPr eaLnBrk="1" hangingPunct="1"/>
            <a:r>
              <a:rPr lang="en-US" altLang="en-US" dirty="0" smtClean="0">
                <a:solidFill>
                  <a:srgbClr val="000000"/>
                </a:solidFill>
              </a:rPr>
              <a:t>The integer 97 is the character’s numerical representation in the computer.</a:t>
            </a:r>
          </a:p>
        </p:txBody>
      </p:sp>
    </p:spTree>
    <p:extLst>
      <p:ext uri="{BB962C8B-B14F-4D97-AF65-F5344CB8AC3E}">
        <p14:creationId xmlns:p14="http://schemas.microsoft.com/office/powerpoint/2010/main" val="10982994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7475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rPr>
              <a:t>Many computers today use the </a:t>
            </a:r>
            <a:r>
              <a:rPr lang="en-US" altLang="en-US" sz="2500" dirty="0" smtClean="0">
                <a:solidFill>
                  <a:srgbClr val="0000FF"/>
                </a:solidFill>
              </a:rPr>
              <a:t>ASCII (American Standard Code for Information Interchange) character set</a:t>
            </a:r>
            <a:r>
              <a:rPr lang="en-US" altLang="en-US" sz="2500" dirty="0" smtClean="0">
                <a:solidFill>
                  <a:srgbClr val="000000"/>
                </a:solidFill>
              </a:rPr>
              <a:t> in which 97 represents the lowercase letter </a:t>
            </a:r>
            <a:r>
              <a:rPr lang="en-US" altLang="en-US" sz="2500" dirty="0" smtClean="0">
                <a:solidFill>
                  <a:srgbClr val="000000"/>
                </a:solidFill>
                <a:latin typeface="Consolas" panose="020B0609020204030204" pitchFamily="49" charset="0"/>
              </a:rPr>
              <a:t>'a'</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A list of the ASCII characters and their decimal values is presented in Appendix B.</a:t>
            </a:r>
          </a:p>
          <a:p>
            <a:pPr eaLnBrk="1" hangingPunct="1">
              <a:lnSpc>
                <a:spcPct val="90000"/>
              </a:lnSpc>
            </a:pPr>
            <a:r>
              <a:rPr lang="en-US" altLang="en-US" sz="2500" dirty="0" smtClean="0">
                <a:solidFill>
                  <a:srgbClr val="000000"/>
                </a:solidFill>
              </a:rPr>
              <a:t>Characters can be read with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rPr>
              <a:t> by using the conversion </a:t>
            </a:r>
            <a:r>
              <a:rPr lang="en-US" altLang="en-US" sz="2500" dirty="0" err="1" smtClean="0">
                <a:solidFill>
                  <a:srgbClr val="000000"/>
                </a:solidFill>
              </a:rPr>
              <a:t>specifier</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p>
          <a:p>
            <a:pPr eaLnBrk="1" hangingPunct="1">
              <a:lnSpc>
                <a:spcPct val="90000"/>
              </a:lnSpc>
            </a:pPr>
            <a:r>
              <a:rPr lang="en-US" altLang="en-US" sz="2500" dirty="0" smtClean="0">
                <a:solidFill>
                  <a:srgbClr val="000000"/>
                </a:solidFill>
              </a:rPr>
              <a:t>Assignments as a whole actually have a value.</a:t>
            </a:r>
          </a:p>
          <a:p>
            <a:pPr eaLnBrk="1" hangingPunct="1">
              <a:lnSpc>
                <a:spcPct val="90000"/>
              </a:lnSpc>
            </a:pPr>
            <a:r>
              <a:rPr lang="en-US" altLang="en-US" sz="2500" dirty="0" smtClean="0">
                <a:solidFill>
                  <a:srgbClr val="000000"/>
                </a:solidFill>
              </a:rPr>
              <a:t>This value is assigned to the variable on the left side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a:t>
            </a:r>
          </a:p>
          <a:p>
            <a:pPr eaLnBrk="1" hangingPunct="1">
              <a:lnSpc>
                <a:spcPct val="90000"/>
              </a:lnSpc>
            </a:pPr>
            <a:r>
              <a:rPr lang="en-US" altLang="en-US" sz="2500" dirty="0" smtClean="0">
                <a:solidFill>
                  <a:srgbClr val="000000"/>
                </a:solidFill>
              </a:rPr>
              <a:t>The value of the assignment expression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err="1" smtClean="0">
                <a:solidFill>
                  <a:srgbClr val="000000"/>
                </a:solidFill>
                <a:latin typeface="Consolas" panose="020B0609020204030204" pitchFamily="49" charset="0"/>
              </a:rPr>
              <a:t>getchar</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is the character that’s returned by </a:t>
            </a:r>
            <a:r>
              <a:rPr lang="en-US" altLang="en-US" sz="2500" dirty="0" err="1" smtClean="0">
                <a:solidFill>
                  <a:srgbClr val="000000"/>
                </a:solidFill>
                <a:latin typeface="Consolas" panose="020B0609020204030204" pitchFamily="49" charset="0"/>
              </a:rPr>
              <a:t>getchar</a:t>
            </a:r>
            <a:r>
              <a:rPr lang="en-US" altLang="en-US" sz="2500" dirty="0" smtClean="0">
                <a:solidFill>
                  <a:srgbClr val="000000"/>
                </a:solidFill>
              </a:rPr>
              <a:t> and assigned to the variable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p>
        </p:txBody>
      </p:sp>
    </p:spTree>
    <p:extLst>
      <p:ext uri="{BB962C8B-B14F-4D97-AF65-F5344CB8AC3E}">
        <p14:creationId xmlns:p14="http://schemas.microsoft.com/office/powerpoint/2010/main" val="2363804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75779"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rPr>
              <a:t>The fact that assignments have values can be useful for setting several variables to the same value.</a:t>
            </a:r>
          </a:p>
          <a:p>
            <a:pPr eaLnBrk="1" hangingPunct="1">
              <a:lnSpc>
                <a:spcPct val="80000"/>
              </a:lnSpc>
            </a:pPr>
            <a:r>
              <a:rPr lang="en-US" altLang="en-US" sz="2500" dirty="0" smtClean="0">
                <a:solidFill>
                  <a:srgbClr val="000000"/>
                </a:solidFill>
              </a:rPr>
              <a:t>For example, </a:t>
            </a:r>
          </a:p>
          <a:p>
            <a:pPr lvl="2" eaLnBrk="1" hangingPunct="1">
              <a:lnSpc>
                <a:spcPct val="80000"/>
              </a:lnSpc>
              <a:buFont typeface="Wingdings 2" panose="05020102010507070707" pitchFamily="18" charset="2"/>
              <a:buNone/>
            </a:pPr>
            <a:r>
              <a:rPr lang="en-US" altLang="en-US" sz="1900" dirty="0" smtClean="0">
                <a:solidFill>
                  <a:srgbClr val="000000"/>
                </a:solidFill>
                <a:latin typeface="Consolas" panose="020B0609020204030204" pitchFamily="49" charset="0"/>
              </a:rPr>
              <a:t>a = b = c = </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rPr>
              <a:t>first evaluates the assignment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rPr>
              <a:t> (because the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operator associates from right to left).</a:t>
            </a:r>
          </a:p>
          <a:p>
            <a:pPr eaLnBrk="1" hangingPunct="1">
              <a:lnSpc>
                <a:spcPct val="80000"/>
              </a:lnSpc>
            </a:pPr>
            <a:r>
              <a:rPr lang="en-US" altLang="en-US" sz="2500" dirty="0" smtClean="0">
                <a:solidFill>
                  <a:srgbClr val="000000"/>
                </a:solidFill>
              </a:rPr>
              <a:t>The variable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rPr>
              <a:t> is then assigned the value of the assignment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rPr>
              <a:t> (which is 0).</a:t>
            </a:r>
          </a:p>
          <a:p>
            <a:pPr eaLnBrk="1" hangingPunct="1">
              <a:lnSpc>
                <a:spcPct val="80000"/>
              </a:lnSpc>
            </a:pPr>
            <a:r>
              <a:rPr lang="en-US" altLang="en-US" sz="2500" dirty="0" smtClean="0">
                <a:solidFill>
                  <a:srgbClr val="000000"/>
                </a:solidFill>
              </a:rPr>
              <a:t>Then, the variable </a:t>
            </a:r>
            <a:r>
              <a:rPr lang="en-US" altLang="en-US" sz="2500" dirty="0" smtClean="0">
                <a:solidFill>
                  <a:srgbClr val="000000"/>
                </a:solidFill>
                <a:latin typeface="Consolas" panose="020B0609020204030204" pitchFamily="49" charset="0"/>
              </a:rPr>
              <a:t>a</a:t>
            </a:r>
            <a:r>
              <a:rPr lang="en-US" altLang="en-US" sz="2500" dirty="0" smtClean="0">
                <a:solidFill>
                  <a:srgbClr val="000000"/>
                </a:solidFill>
              </a:rPr>
              <a:t> is assigned the value of the assignment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rPr>
              <a:t> (which is also 0).</a:t>
            </a:r>
          </a:p>
          <a:p>
            <a:pPr eaLnBrk="1" hangingPunct="1">
              <a:lnSpc>
                <a:spcPct val="80000"/>
              </a:lnSpc>
            </a:pPr>
            <a:r>
              <a:rPr lang="en-US" altLang="en-US" sz="2500" dirty="0" smtClean="0">
                <a:solidFill>
                  <a:srgbClr val="000000"/>
                </a:solidFill>
              </a:rPr>
              <a:t>In the program, the value of the assignment </a:t>
            </a:r>
            <a:r>
              <a:rPr lang="en-US" altLang="en-US" sz="2500" dirty="0" smtClean="0">
                <a:solidFill>
                  <a:srgbClr val="000000"/>
                </a:solidFill>
                <a:latin typeface="Consolas" panose="020B0609020204030204" pitchFamily="49" charset="0"/>
              </a:rPr>
              <a:t>grade</a:t>
            </a:r>
            <a:r>
              <a:rPr lang="en-US" altLang="en-US" sz="2500" dirty="0" smtClean="0">
                <a:solidFill>
                  <a:srgbClr val="000000"/>
                </a:solidFill>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a:t>
            </a:r>
            <a:r>
              <a:rPr lang="en-US" altLang="en-US" sz="2500" dirty="0" err="1" smtClean="0">
                <a:solidFill>
                  <a:srgbClr val="000000"/>
                </a:solidFill>
                <a:latin typeface="Consolas" panose="020B0609020204030204" pitchFamily="49" charset="0"/>
              </a:rPr>
              <a:t>getchar</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rPr>
              <a:t> is compared with the value of </a:t>
            </a:r>
            <a:r>
              <a:rPr lang="en-US" altLang="en-US" sz="2500" dirty="0" smtClean="0">
                <a:solidFill>
                  <a:srgbClr val="000000"/>
                </a:solidFill>
                <a:latin typeface="Consolas" panose="020B0609020204030204" pitchFamily="49" charset="0"/>
              </a:rPr>
              <a:t>EOF</a:t>
            </a:r>
            <a:r>
              <a:rPr lang="en-US" altLang="en-US" sz="2500" dirty="0" smtClean="0">
                <a:solidFill>
                  <a:srgbClr val="000000"/>
                </a:solidFill>
              </a:rPr>
              <a:t> (a symbol whose acronym stands for “end of file”).</a:t>
            </a:r>
          </a:p>
        </p:txBody>
      </p:sp>
    </p:spTree>
    <p:extLst>
      <p:ext uri="{BB962C8B-B14F-4D97-AF65-F5344CB8AC3E}">
        <p14:creationId xmlns:p14="http://schemas.microsoft.com/office/powerpoint/2010/main" val="11512015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7680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rPr>
              <a:t>We use </a:t>
            </a:r>
            <a:r>
              <a:rPr lang="en-US" altLang="en-US" dirty="0" smtClean="0">
                <a:solidFill>
                  <a:srgbClr val="000000"/>
                </a:solidFill>
                <a:latin typeface="Consolas" panose="020B0609020204030204" pitchFamily="49" charset="0"/>
              </a:rPr>
              <a:t>EOF</a:t>
            </a:r>
            <a:r>
              <a:rPr lang="en-US" altLang="en-US" dirty="0" smtClean="0">
                <a:solidFill>
                  <a:srgbClr val="000000"/>
                </a:solidFill>
              </a:rPr>
              <a:t> (which normally has the value </a:t>
            </a:r>
            <a:r>
              <a:rPr lang="en-US" altLang="en-US" dirty="0" smtClean="0">
                <a:solidFill>
                  <a:srgbClr val="000000"/>
                </a:solidFill>
                <a:latin typeface="Consolas" panose="020B0609020204030204" pitchFamily="49" charset="0"/>
              </a:rPr>
              <a:t>-1</a:t>
            </a:r>
            <a:r>
              <a:rPr lang="en-US" altLang="en-US" dirty="0" smtClean="0">
                <a:solidFill>
                  <a:srgbClr val="000000"/>
                </a:solidFill>
              </a:rPr>
              <a:t>) as the sentinel value.</a:t>
            </a:r>
          </a:p>
          <a:p>
            <a:pPr eaLnBrk="1" hangingPunct="1">
              <a:lnSpc>
                <a:spcPct val="90000"/>
              </a:lnSpc>
            </a:pPr>
            <a:r>
              <a:rPr lang="en-US" altLang="en-US" dirty="0" smtClean="0">
                <a:solidFill>
                  <a:srgbClr val="000000"/>
                </a:solidFill>
              </a:rPr>
              <a:t>The user types a system-dependent keystroke combination to mean “end of file”—i.e., “I have no more data to enter.” </a:t>
            </a:r>
            <a:r>
              <a:rPr lang="en-US" altLang="en-US" dirty="0" smtClean="0">
                <a:solidFill>
                  <a:srgbClr val="000000"/>
                </a:solidFill>
                <a:latin typeface="Consolas" panose="020B0609020204030204" pitchFamily="49" charset="0"/>
              </a:rPr>
              <a:t>EOF</a:t>
            </a:r>
            <a:r>
              <a:rPr lang="en-US" altLang="en-US" dirty="0" smtClean="0">
                <a:solidFill>
                  <a:srgbClr val="000000"/>
                </a:solidFill>
              </a:rPr>
              <a:t> is a symbolic integer constant defined in the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stdio.h</a:t>
            </a:r>
            <a:r>
              <a:rPr lang="en-US" altLang="en-US" dirty="0" smtClean="0">
                <a:solidFill>
                  <a:srgbClr val="000000"/>
                </a:solidFill>
                <a:latin typeface="Consolas" panose="020B0609020204030204" pitchFamily="49" charset="0"/>
              </a:rPr>
              <a:t>&gt;</a:t>
            </a:r>
            <a:r>
              <a:rPr lang="en-US" altLang="en-US" dirty="0" smtClean="0">
                <a:solidFill>
                  <a:srgbClr val="000000"/>
                </a:solidFill>
              </a:rPr>
              <a:t> header (we’ll see in Chapter 6 how symbolic constants are defined).</a:t>
            </a:r>
          </a:p>
          <a:p>
            <a:pPr eaLnBrk="1" hangingPunct="1">
              <a:lnSpc>
                <a:spcPct val="90000"/>
              </a:lnSpc>
            </a:pPr>
            <a:r>
              <a:rPr lang="en-US" altLang="en-US" dirty="0" smtClean="0">
                <a:solidFill>
                  <a:srgbClr val="000000"/>
                </a:solidFill>
              </a:rPr>
              <a:t>If the value assigned to </a:t>
            </a:r>
            <a:r>
              <a:rPr lang="en-US" altLang="en-US" dirty="0" smtClean="0">
                <a:solidFill>
                  <a:srgbClr val="000000"/>
                </a:solidFill>
                <a:latin typeface="Consolas" panose="020B0609020204030204" pitchFamily="49" charset="0"/>
              </a:rPr>
              <a:t>grade</a:t>
            </a:r>
            <a:r>
              <a:rPr lang="en-US" altLang="en-US" dirty="0" smtClean="0">
                <a:solidFill>
                  <a:srgbClr val="000000"/>
                </a:solidFill>
              </a:rPr>
              <a:t> is equal to </a:t>
            </a:r>
            <a:r>
              <a:rPr lang="en-US" altLang="en-US" dirty="0" smtClean="0">
                <a:solidFill>
                  <a:srgbClr val="000000"/>
                </a:solidFill>
                <a:latin typeface="Consolas" panose="020B0609020204030204" pitchFamily="49" charset="0"/>
              </a:rPr>
              <a:t>EOF</a:t>
            </a:r>
            <a:r>
              <a:rPr lang="en-US" altLang="en-US" dirty="0" smtClean="0">
                <a:solidFill>
                  <a:srgbClr val="000000"/>
                </a:solidFill>
              </a:rPr>
              <a:t>, the program terminates.</a:t>
            </a:r>
          </a:p>
          <a:p>
            <a:pPr eaLnBrk="1" hangingPunct="1">
              <a:lnSpc>
                <a:spcPct val="90000"/>
              </a:lnSpc>
            </a:pPr>
            <a:r>
              <a:rPr lang="en-US" altLang="en-US" dirty="0" smtClean="0">
                <a:solidFill>
                  <a:srgbClr val="000000"/>
                </a:solidFill>
              </a:rPr>
              <a:t>We’ve chosen to represent characters in this program as </a:t>
            </a:r>
            <a:r>
              <a:rPr lang="en-US" altLang="en-US" dirty="0" err="1" smtClean="0">
                <a:solidFill>
                  <a:srgbClr val="000000"/>
                </a:solidFill>
                <a:latin typeface="Consolas" panose="020B0609020204030204" pitchFamily="49" charset="0"/>
              </a:rPr>
              <a:t>int</a:t>
            </a:r>
            <a:r>
              <a:rPr lang="en-US" altLang="en-US" dirty="0" err="1" smtClean="0">
                <a:solidFill>
                  <a:srgbClr val="000000"/>
                </a:solidFill>
              </a:rPr>
              <a:t>s</a:t>
            </a:r>
            <a:r>
              <a:rPr lang="en-US" altLang="en-US" dirty="0" smtClean="0">
                <a:solidFill>
                  <a:srgbClr val="000000"/>
                </a:solidFill>
              </a:rPr>
              <a:t> because </a:t>
            </a:r>
            <a:r>
              <a:rPr lang="en-US" altLang="en-US" dirty="0" smtClean="0">
                <a:solidFill>
                  <a:srgbClr val="000000"/>
                </a:solidFill>
                <a:latin typeface="Consolas" panose="020B0609020204030204" pitchFamily="49" charset="0"/>
              </a:rPr>
              <a:t>EOF</a:t>
            </a:r>
            <a:r>
              <a:rPr lang="en-US" altLang="en-US" dirty="0" smtClean="0">
                <a:solidFill>
                  <a:srgbClr val="000000"/>
                </a:solidFill>
              </a:rPr>
              <a:t> has an integer value (normally </a:t>
            </a:r>
            <a:r>
              <a:rPr lang="en-US" altLang="en-US" dirty="0" smtClean="0">
                <a:solidFill>
                  <a:srgbClr val="000000"/>
                </a:solidFill>
                <a:latin typeface="Consolas" panose="020B0609020204030204" pitchFamily="49" charset="0"/>
              </a:rPr>
              <a:t>-1</a:t>
            </a:r>
            <a:r>
              <a:rPr lang="en-US" altLang="en-US" dirty="0" smtClean="0">
                <a:solidFill>
                  <a:srgbClr val="000000"/>
                </a:solidFill>
              </a:rPr>
              <a:t>).</a:t>
            </a:r>
          </a:p>
        </p:txBody>
      </p:sp>
    </p:spTree>
    <p:extLst>
      <p:ext uri="{BB962C8B-B14F-4D97-AF65-F5344CB8AC3E}">
        <p14:creationId xmlns:p14="http://schemas.microsoft.com/office/powerpoint/2010/main" val="2199958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1670602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718159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4.2  </a:t>
            </a:r>
            <a:r>
              <a:rPr lang="en-US" dirty="0" smtClean="0">
                <a:solidFill>
                  <a:srgbClr val="3380E6"/>
                </a:solidFill>
                <a:latin typeface="Arial"/>
              </a:rPr>
              <a:t>Iteration Essentials (Cont.)</a:t>
            </a:r>
          </a:p>
        </p:txBody>
      </p:sp>
      <p:sp>
        <p:nvSpPr>
          <p:cNvPr id="1638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rPr>
              <a:t>Sentinel values are used to control iteration when:</a:t>
            </a:r>
          </a:p>
          <a:p>
            <a:pPr lvl="1" eaLnBrk="1" hangingPunct="1"/>
            <a:r>
              <a:rPr lang="en-US" altLang="en-US" dirty="0" smtClean="0">
                <a:solidFill>
                  <a:srgbClr val="000000"/>
                </a:solidFill>
              </a:rPr>
              <a:t>The precise number of iterations isn’t known in advance, and</a:t>
            </a:r>
          </a:p>
          <a:p>
            <a:pPr lvl="1" eaLnBrk="1" hangingPunct="1"/>
            <a:r>
              <a:rPr lang="en-US" altLang="en-US" dirty="0" smtClean="0">
                <a:solidFill>
                  <a:srgbClr val="000000"/>
                </a:solidFill>
              </a:rPr>
              <a:t>The loop includes statements that obtain data each time the loop is performed.</a:t>
            </a:r>
          </a:p>
          <a:p>
            <a:pPr eaLnBrk="1" hangingPunct="1"/>
            <a:r>
              <a:rPr lang="en-US" altLang="en-US" dirty="0" smtClean="0">
                <a:solidFill>
                  <a:srgbClr val="000000"/>
                </a:solidFill>
              </a:rPr>
              <a:t>The sentinel value indicates “end of data.” </a:t>
            </a:r>
          </a:p>
          <a:p>
            <a:pPr eaLnBrk="1" hangingPunct="1"/>
            <a:r>
              <a:rPr lang="en-US" altLang="en-US" dirty="0" smtClean="0">
                <a:solidFill>
                  <a:srgbClr val="000000"/>
                </a:solidFill>
              </a:rPr>
              <a:t>The sentinel is entered after all regular data items have been supplied to the program.</a:t>
            </a:r>
          </a:p>
          <a:p>
            <a:pPr eaLnBrk="1" hangingPunct="1"/>
            <a:r>
              <a:rPr lang="en-US" altLang="en-US" dirty="0" smtClean="0">
                <a:solidFill>
                  <a:srgbClr val="000000"/>
                </a:solidFill>
              </a:rPr>
              <a:t>Sentinels must be distinct from regular data items.</a:t>
            </a:r>
          </a:p>
        </p:txBody>
      </p:sp>
    </p:spTree>
    <p:extLst>
      <p:ext uri="{BB962C8B-B14F-4D97-AF65-F5344CB8AC3E}">
        <p14:creationId xmlns:p14="http://schemas.microsoft.com/office/powerpoint/2010/main" val="3175158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rPr>
              <a:t>Entering the </a:t>
            </a:r>
            <a:r>
              <a:rPr lang="en-US" b="1" i="1" dirty="0" smtClean="0">
                <a:solidFill>
                  <a:srgbClr val="000000"/>
                </a:solidFill>
                <a:latin typeface="Consolas" panose="020B0609020204030204" pitchFamily="49" charset="0"/>
              </a:rPr>
              <a:t>EOF</a:t>
            </a:r>
            <a:r>
              <a:rPr lang="en-US" b="1" i="1" dirty="0" smtClean="0">
                <a:solidFill>
                  <a:srgbClr val="000000"/>
                </a:solidFill>
              </a:rPr>
              <a:t> Indicator</a:t>
            </a:r>
          </a:p>
          <a:p>
            <a:pPr eaLnBrk="1" hangingPunct="1">
              <a:lnSpc>
                <a:spcPct val="90000"/>
              </a:lnSpc>
              <a:defRPr/>
            </a:pPr>
            <a:r>
              <a:rPr lang="en-US" dirty="0" smtClean="0">
                <a:solidFill>
                  <a:srgbClr val="000000"/>
                </a:solidFill>
              </a:rPr>
              <a:t>On Linux/UNIX/Mac OS X systems, the </a:t>
            </a:r>
            <a:r>
              <a:rPr lang="en-US" dirty="0" smtClean="0">
                <a:solidFill>
                  <a:srgbClr val="000000"/>
                </a:solidFill>
                <a:latin typeface="Consolas" panose="020B0609020204030204" pitchFamily="49" charset="0"/>
              </a:rPr>
              <a:t>EOF</a:t>
            </a:r>
            <a:r>
              <a:rPr lang="en-US" dirty="0" smtClean="0">
                <a:solidFill>
                  <a:srgbClr val="000000"/>
                </a:solidFill>
              </a:rPr>
              <a:t> indicator is entered by typing </a:t>
            </a:r>
          </a:p>
          <a:p>
            <a:pPr lvl="2" eaLnBrk="1" hangingPunct="1">
              <a:lnSpc>
                <a:spcPct val="90000"/>
              </a:lnSpc>
              <a:buFont typeface="Wingdings 2" panose="05020102010507070707" pitchFamily="18" charset="2"/>
              <a:buNone/>
              <a:defRPr/>
            </a:pPr>
            <a:r>
              <a:rPr lang="en-US" i="1" dirty="0" smtClean="0">
                <a:solidFill>
                  <a:srgbClr val="000000"/>
                </a:solidFill>
                <a:latin typeface="Consolas" panose="020B0609020204030204" pitchFamily="49" charset="0"/>
              </a:rPr>
              <a:t>&lt;Ctrl&gt;  d</a:t>
            </a:r>
          </a:p>
          <a:p>
            <a:pPr eaLnBrk="1" hangingPunct="1">
              <a:lnSpc>
                <a:spcPct val="90000"/>
              </a:lnSpc>
              <a:defRPr/>
            </a:pPr>
            <a:r>
              <a:rPr lang="en-US" dirty="0" smtClean="0">
                <a:solidFill>
                  <a:srgbClr val="000000"/>
                </a:solidFill>
              </a:rPr>
              <a:t>on a line by itself.</a:t>
            </a:r>
          </a:p>
          <a:p>
            <a:pPr eaLnBrk="1" hangingPunct="1">
              <a:lnSpc>
                <a:spcPct val="90000"/>
              </a:lnSpc>
              <a:defRPr/>
            </a:pPr>
            <a:r>
              <a:rPr lang="en-US" dirty="0" smtClean="0">
                <a:solidFill>
                  <a:srgbClr val="000000"/>
                </a:solidFill>
              </a:rPr>
              <a:t>This notation </a:t>
            </a:r>
            <a:r>
              <a:rPr lang="en-US" i="1" dirty="0" smtClean="0">
                <a:solidFill>
                  <a:srgbClr val="000000"/>
                </a:solidFill>
              </a:rPr>
              <a:t>&lt;Ctrl&gt; d </a:t>
            </a:r>
            <a:r>
              <a:rPr lang="en-US" dirty="0" smtClean="0">
                <a:solidFill>
                  <a:srgbClr val="000000"/>
                </a:solidFill>
              </a:rPr>
              <a:t>means to press the </a:t>
            </a:r>
            <a:r>
              <a:rPr lang="en-US" i="1" dirty="0" smtClean="0">
                <a:solidFill>
                  <a:srgbClr val="000000"/>
                </a:solidFill>
              </a:rPr>
              <a:t>Enter</a:t>
            </a:r>
            <a:r>
              <a:rPr lang="en-US" dirty="0" smtClean="0">
                <a:solidFill>
                  <a:srgbClr val="000000"/>
                </a:solidFill>
              </a:rPr>
              <a:t> key then simultaneously press both </a:t>
            </a:r>
            <a:r>
              <a:rPr lang="en-US" i="1" dirty="0" smtClean="0">
                <a:solidFill>
                  <a:srgbClr val="000000"/>
                </a:solidFill>
              </a:rPr>
              <a:t>Ctrl</a:t>
            </a:r>
            <a:r>
              <a:rPr lang="en-US" dirty="0" smtClean="0">
                <a:solidFill>
                  <a:srgbClr val="000000"/>
                </a:solidFill>
              </a:rPr>
              <a:t> and </a:t>
            </a:r>
            <a:r>
              <a:rPr lang="en-US" i="1" dirty="0" smtClean="0">
                <a:solidFill>
                  <a:srgbClr val="000000"/>
                </a:solidFill>
              </a:rPr>
              <a:t>d</a:t>
            </a:r>
            <a:r>
              <a:rPr lang="en-US" dirty="0" smtClean="0">
                <a:solidFill>
                  <a:srgbClr val="000000"/>
                </a:solidFill>
              </a:rPr>
              <a:t>.</a:t>
            </a:r>
          </a:p>
          <a:p>
            <a:pPr eaLnBrk="1" hangingPunct="1">
              <a:lnSpc>
                <a:spcPct val="90000"/>
              </a:lnSpc>
              <a:defRPr/>
            </a:pPr>
            <a:r>
              <a:rPr lang="en-US" dirty="0" smtClean="0">
                <a:solidFill>
                  <a:srgbClr val="000000"/>
                </a:solidFill>
              </a:rPr>
              <a:t>On other systems, such as Microsoft Windows, the </a:t>
            </a:r>
            <a:r>
              <a:rPr lang="en-US" dirty="0" smtClean="0">
                <a:solidFill>
                  <a:srgbClr val="000000"/>
                </a:solidFill>
                <a:latin typeface="Consolas" panose="020B0609020204030204" pitchFamily="49" charset="0"/>
              </a:rPr>
              <a:t>EOF</a:t>
            </a:r>
            <a:r>
              <a:rPr lang="en-US" dirty="0" smtClean="0">
                <a:solidFill>
                  <a:srgbClr val="000000"/>
                </a:solidFill>
              </a:rPr>
              <a:t> indicator can be entered by typing </a:t>
            </a:r>
          </a:p>
          <a:p>
            <a:pPr lvl="2" eaLnBrk="1" hangingPunct="1">
              <a:lnSpc>
                <a:spcPct val="90000"/>
              </a:lnSpc>
              <a:buFont typeface="Wingdings 2" panose="05020102010507070707" pitchFamily="18" charset="2"/>
              <a:buNone/>
              <a:defRPr/>
            </a:pPr>
            <a:r>
              <a:rPr lang="en-US" i="1" dirty="0" smtClean="0">
                <a:solidFill>
                  <a:srgbClr val="000000"/>
                </a:solidFill>
                <a:latin typeface="Consolas" panose="020B0609020204030204" pitchFamily="49" charset="0"/>
              </a:rPr>
              <a:t>&lt;Ctrl&gt;  z</a:t>
            </a:r>
          </a:p>
          <a:p>
            <a:pPr eaLnBrk="1" hangingPunct="1">
              <a:lnSpc>
                <a:spcPct val="90000"/>
              </a:lnSpc>
              <a:defRPr/>
            </a:pPr>
            <a:r>
              <a:rPr lang="en-US" dirty="0" smtClean="0">
                <a:solidFill>
                  <a:srgbClr val="000000"/>
                </a:solidFill>
              </a:rPr>
              <a:t>You may also need to press </a:t>
            </a:r>
            <a:r>
              <a:rPr lang="en-US" i="1" dirty="0" smtClean="0">
                <a:solidFill>
                  <a:srgbClr val="000000"/>
                </a:solidFill>
              </a:rPr>
              <a:t>Enter </a:t>
            </a:r>
            <a:r>
              <a:rPr lang="en-US" dirty="0" smtClean="0">
                <a:solidFill>
                  <a:srgbClr val="000000"/>
                </a:solidFill>
              </a:rPr>
              <a:t>on Windows</a:t>
            </a:r>
            <a:r>
              <a:rPr lang="en-US" i="1" dirty="0" smtClean="0">
                <a:solidFill>
                  <a:srgbClr val="000000"/>
                </a:solidFill>
              </a:rPr>
              <a:t>.</a:t>
            </a:r>
          </a:p>
        </p:txBody>
      </p:sp>
    </p:spTree>
    <p:extLst>
      <p:ext uri="{BB962C8B-B14F-4D97-AF65-F5344CB8AC3E}">
        <p14:creationId xmlns:p14="http://schemas.microsoft.com/office/powerpoint/2010/main" val="29299777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8089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The user enters grades at the keyboard.</a:t>
            </a:r>
          </a:p>
          <a:p>
            <a:pPr eaLnBrk="1" hangingPunct="1">
              <a:lnSpc>
                <a:spcPct val="90000"/>
              </a:lnSpc>
            </a:pPr>
            <a:r>
              <a:rPr lang="en-US" altLang="en-US" sz="2500" dirty="0" smtClean="0">
                <a:solidFill>
                  <a:srgbClr val="000000"/>
                </a:solidFill>
              </a:rPr>
              <a:t>When the </a:t>
            </a:r>
            <a:r>
              <a:rPr lang="en-US" altLang="en-US" sz="2500" i="1" dirty="0" smtClean="0">
                <a:solidFill>
                  <a:srgbClr val="000000"/>
                </a:solidFill>
              </a:rPr>
              <a:t>Enter </a:t>
            </a:r>
            <a:r>
              <a:rPr lang="en-US" altLang="en-US" sz="2500" dirty="0" smtClean="0">
                <a:solidFill>
                  <a:srgbClr val="000000"/>
                </a:solidFill>
              </a:rPr>
              <a:t>key is pressed, the characters are read by function </a:t>
            </a:r>
            <a:r>
              <a:rPr lang="en-US" altLang="en-US" sz="2500" dirty="0" err="1" smtClean="0">
                <a:solidFill>
                  <a:srgbClr val="000000"/>
                </a:solidFill>
                <a:latin typeface="Consolas" panose="020B0609020204030204" pitchFamily="49" charset="0"/>
              </a:rPr>
              <a:t>getchar</a:t>
            </a:r>
            <a:r>
              <a:rPr lang="en-US" altLang="en-US" sz="2500" dirty="0" smtClean="0">
                <a:solidFill>
                  <a:srgbClr val="000000"/>
                </a:solidFill>
              </a:rPr>
              <a:t> one character at a time.</a:t>
            </a:r>
          </a:p>
          <a:p>
            <a:pPr eaLnBrk="1" hangingPunct="1">
              <a:lnSpc>
                <a:spcPct val="90000"/>
              </a:lnSpc>
            </a:pPr>
            <a:r>
              <a:rPr lang="en-US" altLang="en-US" sz="2500" dirty="0" smtClean="0">
                <a:solidFill>
                  <a:srgbClr val="000000"/>
                </a:solidFill>
              </a:rPr>
              <a:t>If the character entered is not equal to </a:t>
            </a:r>
            <a:r>
              <a:rPr lang="en-US" altLang="en-US" sz="2500" dirty="0" smtClean="0">
                <a:solidFill>
                  <a:srgbClr val="000000"/>
                </a:solidFill>
                <a:latin typeface="Consolas" panose="020B0609020204030204" pitchFamily="49" charset="0"/>
              </a:rPr>
              <a:t>EOF</a:t>
            </a:r>
            <a:r>
              <a:rPr lang="en-US" altLang="en-US" sz="2500" dirty="0" smtClean="0">
                <a:solidFill>
                  <a:srgbClr val="000000"/>
                </a:solidFill>
              </a:rPr>
              <a:t>, the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statement (line 22) is entered.</a:t>
            </a:r>
          </a:p>
        </p:txBody>
      </p:sp>
    </p:spTree>
    <p:extLst>
      <p:ext uri="{BB962C8B-B14F-4D97-AF65-F5344CB8AC3E}">
        <p14:creationId xmlns:p14="http://schemas.microsoft.com/office/powerpoint/2010/main" val="18313926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onsolas" panose="020B0609020204030204" pitchFamily="49" charset="0"/>
              </a:rPr>
              <a:t>switch</a:t>
            </a:r>
            <a:r>
              <a:rPr lang="en-US" sz="2500" b="1" i="1" dirty="0" smtClean="0">
                <a:solidFill>
                  <a:srgbClr val="000000"/>
                </a:solidFill>
              </a:rPr>
              <a:t> Statement Details</a:t>
            </a:r>
          </a:p>
          <a:p>
            <a:pPr eaLnBrk="1" hangingPunct="1">
              <a:lnSpc>
                <a:spcPct val="90000"/>
              </a:lnSpc>
              <a:defRPr/>
            </a:pPr>
            <a:r>
              <a:rPr lang="en-US" sz="2500" dirty="0" smtClean="0">
                <a:solidFill>
                  <a:srgbClr val="000000"/>
                </a:solidFill>
              </a:rPr>
              <a:t>Keyword </a:t>
            </a:r>
            <a:r>
              <a:rPr lang="en-US" sz="2500" dirty="0" smtClean="0">
                <a:solidFill>
                  <a:srgbClr val="000000"/>
                </a:solidFill>
                <a:latin typeface="Consolas" panose="020B0609020204030204" pitchFamily="49" charset="0"/>
              </a:rPr>
              <a:t>switch</a:t>
            </a:r>
            <a:r>
              <a:rPr lang="en-US" sz="2500" dirty="0" smtClean="0">
                <a:solidFill>
                  <a:srgbClr val="000000"/>
                </a:solidFill>
              </a:rPr>
              <a:t> is followed by the variable name </a:t>
            </a:r>
            <a:r>
              <a:rPr lang="en-US" sz="2500" dirty="0" smtClean="0">
                <a:solidFill>
                  <a:srgbClr val="000000"/>
                </a:solidFill>
                <a:latin typeface="Consolas" panose="020B0609020204030204" pitchFamily="49" charset="0"/>
              </a:rPr>
              <a:t>grade</a:t>
            </a:r>
            <a:r>
              <a:rPr lang="en-US" sz="2500" dirty="0" smtClean="0">
                <a:solidFill>
                  <a:srgbClr val="000000"/>
                </a:solidFill>
              </a:rPr>
              <a:t> in parentheses.</a:t>
            </a:r>
          </a:p>
          <a:p>
            <a:pPr eaLnBrk="1" hangingPunct="1">
              <a:lnSpc>
                <a:spcPct val="90000"/>
              </a:lnSpc>
              <a:defRPr/>
            </a:pPr>
            <a:r>
              <a:rPr lang="en-US" sz="2500" dirty="0" smtClean="0">
                <a:solidFill>
                  <a:srgbClr val="000000"/>
                </a:solidFill>
              </a:rPr>
              <a:t>This is called the </a:t>
            </a:r>
            <a:r>
              <a:rPr lang="en-US" sz="2500" dirty="0" smtClean="0">
                <a:solidFill>
                  <a:srgbClr val="0000FF"/>
                </a:solidFill>
              </a:rPr>
              <a:t>controlling expression</a:t>
            </a:r>
            <a:r>
              <a:rPr lang="en-US" sz="2500" dirty="0" smtClean="0">
                <a:solidFill>
                  <a:srgbClr val="000000"/>
                </a:solidFill>
              </a:rPr>
              <a:t>.</a:t>
            </a:r>
          </a:p>
          <a:p>
            <a:pPr eaLnBrk="1" hangingPunct="1">
              <a:lnSpc>
                <a:spcPct val="90000"/>
              </a:lnSpc>
              <a:defRPr/>
            </a:pPr>
            <a:r>
              <a:rPr lang="en-US" sz="2500" dirty="0" smtClean="0">
                <a:solidFill>
                  <a:srgbClr val="000000"/>
                </a:solidFill>
              </a:rPr>
              <a:t>The value of this expression is compared with each of the </a:t>
            </a:r>
            <a:r>
              <a:rPr lang="en-US" sz="2500" dirty="0" smtClean="0">
                <a:solidFill>
                  <a:srgbClr val="0000FF"/>
                </a:solidFill>
                <a:latin typeface="Consolas" panose="020B0609020204030204" pitchFamily="49" charset="0"/>
              </a:rPr>
              <a:t>case</a:t>
            </a:r>
            <a:r>
              <a:rPr lang="en-US" sz="2500" dirty="0" smtClean="0">
                <a:solidFill>
                  <a:srgbClr val="0000FF"/>
                </a:solidFill>
              </a:rPr>
              <a:t> labels</a:t>
            </a:r>
            <a:r>
              <a:rPr lang="en-US" sz="2500" dirty="0" smtClean="0">
                <a:solidFill>
                  <a:srgbClr val="000000"/>
                </a:solidFill>
              </a:rPr>
              <a:t>.</a:t>
            </a:r>
          </a:p>
          <a:p>
            <a:pPr eaLnBrk="1" hangingPunct="1">
              <a:lnSpc>
                <a:spcPct val="90000"/>
              </a:lnSpc>
              <a:defRPr/>
            </a:pPr>
            <a:r>
              <a:rPr lang="en-US" sz="2500" dirty="0" smtClean="0">
                <a:solidFill>
                  <a:srgbClr val="000000"/>
                </a:solidFill>
              </a:rPr>
              <a:t>Assume the user has entered the letter </a:t>
            </a:r>
            <a:r>
              <a:rPr lang="en-US" sz="2500" dirty="0" smtClean="0">
                <a:solidFill>
                  <a:srgbClr val="000000"/>
                </a:solidFill>
                <a:latin typeface="Consolas" panose="020B0609020204030204" pitchFamily="49" charset="0"/>
              </a:rPr>
              <a:t>C</a:t>
            </a:r>
            <a:r>
              <a:rPr lang="en-US" sz="2500" dirty="0" smtClean="0">
                <a:solidFill>
                  <a:srgbClr val="000000"/>
                </a:solidFill>
              </a:rPr>
              <a:t> as a grade.</a:t>
            </a:r>
          </a:p>
          <a:p>
            <a:pPr eaLnBrk="1" hangingPunct="1">
              <a:lnSpc>
                <a:spcPct val="90000"/>
              </a:lnSpc>
              <a:defRPr/>
            </a:pPr>
            <a:r>
              <a:rPr lang="en-US" sz="2500" dirty="0" smtClean="0">
                <a:solidFill>
                  <a:srgbClr val="000000"/>
                </a:solidFill>
                <a:latin typeface="Consolas" panose="020B0609020204030204" pitchFamily="49" charset="0"/>
              </a:rPr>
              <a:t>C</a:t>
            </a:r>
            <a:r>
              <a:rPr lang="en-US" sz="2500" dirty="0" smtClean="0">
                <a:solidFill>
                  <a:srgbClr val="000000"/>
                </a:solidFill>
              </a:rPr>
              <a:t> is automatically compared to each </a:t>
            </a:r>
            <a:r>
              <a:rPr lang="en-US" sz="2500" dirty="0" smtClean="0">
                <a:solidFill>
                  <a:srgbClr val="000000"/>
                </a:solidFill>
                <a:latin typeface="Consolas" panose="020B0609020204030204" pitchFamily="49" charset="0"/>
              </a:rPr>
              <a:t>case</a:t>
            </a:r>
            <a:r>
              <a:rPr lang="en-US" sz="2500" dirty="0" smtClean="0">
                <a:solidFill>
                  <a:srgbClr val="000000"/>
                </a:solidFill>
              </a:rPr>
              <a:t> in the </a:t>
            </a:r>
            <a:r>
              <a:rPr lang="en-US" sz="2500" dirty="0" smtClean="0">
                <a:solidFill>
                  <a:srgbClr val="000000"/>
                </a:solidFill>
                <a:latin typeface="Consolas" panose="020B0609020204030204" pitchFamily="49" charset="0"/>
              </a:rPr>
              <a:t>switch</a:t>
            </a:r>
            <a:r>
              <a:rPr lang="en-US" sz="2500" dirty="0" smtClean="0">
                <a:solidFill>
                  <a:srgbClr val="000000"/>
                </a:solidFill>
              </a:rPr>
              <a:t>.</a:t>
            </a:r>
          </a:p>
          <a:p>
            <a:pPr eaLnBrk="1" hangingPunct="1">
              <a:lnSpc>
                <a:spcPct val="90000"/>
              </a:lnSpc>
              <a:defRPr/>
            </a:pPr>
            <a:r>
              <a:rPr lang="en-US" sz="2500" dirty="0" smtClean="0">
                <a:solidFill>
                  <a:srgbClr val="000000"/>
                </a:solidFill>
              </a:rPr>
              <a:t>If a match occurs (</a:t>
            </a:r>
            <a:r>
              <a:rPr lang="en-US" sz="2500" dirty="0" smtClean="0">
                <a:solidFill>
                  <a:srgbClr val="000000"/>
                </a:solidFill>
                <a:latin typeface="Consolas" panose="020B0609020204030204" pitchFamily="49" charset="0"/>
              </a:rPr>
              <a:t>case</a:t>
            </a:r>
            <a:r>
              <a:rPr lang="en-US" sz="2500" dirty="0" smtClean="0">
                <a:solidFill>
                  <a:srgbClr val="000000"/>
                </a:solidFill>
              </a:rPr>
              <a:t> </a:t>
            </a:r>
            <a:r>
              <a:rPr lang="en-US" sz="2500" dirty="0" smtClean="0">
                <a:solidFill>
                  <a:srgbClr val="000000"/>
                </a:solidFill>
                <a:latin typeface="Consolas" panose="020B0609020204030204" pitchFamily="49" charset="0"/>
              </a:rPr>
              <a:t>'C':</a:t>
            </a:r>
            <a:r>
              <a:rPr lang="en-US" sz="2500" dirty="0" smtClean="0">
                <a:solidFill>
                  <a:srgbClr val="000000"/>
                </a:solidFill>
              </a:rPr>
              <a:t>), the statements for that </a:t>
            </a:r>
            <a:r>
              <a:rPr lang="en-US" sz="2500" dirty="0" smtClean="0">
                <a:solidFill>
                  <a:srgbClr val="000000"/>
                </a:solidFill>
                <a:latin typeface="Consolas" panose="020B0609020204030204" pitchFamily="49" charset="0"/>
              </a:rPr>
              <a:t>case</a:t>
            </a:r>
            <a:r>
              <a:rPr lang="en-US" sz="2500" dirty="0" smtClean="0">
                <a:solidFill>
                  <a:srgbClr val="000000"/>
                </a:solidFill>
              </a:rPr>
              <a:t> are executed.</a:t>
            </a:r>
          </a:p>
          <a:p>
            <a:pPr marL="109537" indent="0" eaLnBrk="1" hangingPunct="1">
              <a:lnSpc>
                <a:spcPct val="90000"/>
              </a:lnSpc>
              <a:buFont typeface="Wingdings 3" panose="05040102010807070707" pitchFamily="18" charset="2"/>
              <a:buNone/>
              <a:defRPr/>
            </a:pPr>
            <a:endParaRPr lang="en-US" sz="2500" dirty="0" smtClean="0">
              <a:solidFill>
                <a:srgbClr val="000000"/>
              </a:solidFill>
            </a:endParaRPr>
          </a:p>
        </p:txBody>
      </p:sp>
    </p:spTree>
    <p:extLst>
      <p:ext uri="{BB962C8B-B14F-4D97-AF65-F5344CB8AC3E}">
        <p14:creationId xmlns:p14="http://schemas.microsoft.com/office/powerpoint/2010/main" val="3459991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8294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rPr>
              <a:t>In the case of the letter </a:t>
            </a:r>
            <a:r>
              <a:rPr lang="en-US" altLang="en-US" sz="2500" dirty="0" smtClean="0">
                <a:solidFill>
                  <a:srgbClr val="000000"/>
                </a:solidFill>
                <a:latin typeface="Consolas" panose="020B0609020204030204" pitchFamily="49" charset="0"/>
              </a:rPr>
              <a:t>C</a:t>
            </a:r>
            <a:r>
              <a:rPr lang="en-US" altLang="en-US" sz="2500" dirty="0" smtClean="0">
                <a:solidFill>
                  <a:srgbClr val="000000"/>
                </a:solidFill>
              </a:rPr>
              <a:t>, </a:t>
            </a:r>
            <a:r>
              <a:rPr lang="en-US" altLang="en-US" sz="2500" dirty="0" err="1" smtClean="0">
                <a:solidFill>
                  <a:srgbClr val="000000"/>
                </a:solidFill>
                <a:latin typeface="Consolas" panose="020B0609020204030204" pitchFamily="49" charset="0"/>
              </a:rPr>
              <a:t>cCount</a:t>
            </a:r>
            <a:r>
              <a:rPr lang="en-US" altLang="en-US" sz="2500" dirty="0" smtClean="0">
                <a:solidFill>
                  <a:srgbClr val="000000"/>
                </a:solidFill>
              </a:rPr>
              <a:t> is incremented by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rPr>
              <a:t> (line 36), and the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statement is exited immediately with the </a:t>
            </a:r>
            <a:r>
              <a:rPr lang="en-US" altLang="en-US" sz="2500" dirty="0" smtClean="0">
                <a:solidFill>
                  <a:srgbClr val="000000"/>
                </a:solidFill>
                <a:latin typeface="Consolas" panose="020B0609020204030204" pitchFamily="49" charset="0"/>
              </a:rPr>
              <a:t>break</a:t>
            </a:r>
            <a:r>
              <a:rPr lang="en-US" altLang="en-US" sz="2500" dirty="0" smtClean="0">
                <a:solidFill>
                  <a:srgbClr val="000000"/>
                </a:solidFill>
              </a:rPr>
              <a:t> statement.</a:t>
            </a:r>
          </a:p>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break</a:t>
            </a:r>
            <a:r>
              <a:rPr lang="en-US" altLang="en-US" sz="2500" dirty="0" smtClean="0">
                <a:solidFill>
                  <a:srgbClr val="000000"/>
                </a:solidFill>
              </a:rPr>
              <a:t> statement causes program control to continue with the first statement after the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statement.</a:t>
            </a:r>
          </a:p>
          <a:p>
            <a:pPr eaLnBrk="1" hangingPunct="1">
              <a:lnSpc>
                <a:spcPct val="90000"/>
              </a:lnSpc>
            </a:pPr>
            <a:r>
              <a:rPr lang="en-US" altLang="en-US" sz="2500" dirty="0" smtClean="0">
                <a:solidFill>
                  <a:srgbClr val="000000"/>
                </a:solidFill>
              </a:rPr>
              <a:t>The </a:t>
            </a:r>
            <a:r>
              <a:rPr lang="en-US" altLang="en-US" sz="2500" dirty="0" smtClean="0">
                <a:solidFill>
                  <a:srgbClr val="000000"/>
                </a:solidFill>
                <a:latin typeface="Consolas" panose="020B0609020204030204" pitchFamily="49" charset="0"/>
              </a:rPr>
              <a:t>break</a:t>
            </a:r>
            <a:r>
              <a:rPr lang="en-US" altLang="en-US" sz="2500" dirty="0" smtClean="0">
                <a:solidFill>
                  <a:srgbClr val="000000"/>
                </a:solidFill>
              </a:rPr>
              <a:t> statement is used because the </a:t>
            </a:r>
            <a:r>
              <a:rPr lang="en-US" altLang="en-US" sz="2500" dirty="0" smtClean="0">
                <a:solidFill>
                  <a:srgbClr val="000000"/>
                </a:solidFill>
                <a:latin typeface="Consolas" panose="020B0609020204030204" pitchFamily="49" charset="0"/>
              </a:rPr>
              <a:t>case</a:t>
            </a:r>
            <a:r>
              <a:rPr lang="en-US" altLang="en-US" sz="2500" dirty="0" smtClean="0">
                <a:solidFill>
                  <a:srgbClr val="000000"/>
                </a:solidFill>
              </a:rPr>
              <a:t>s in a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rPr>
              <a:t> statement would otherwise run together.</a:t>
            </a:r>
          </a:p>
        </p:txBody>
      </p:sp>
    </p:spTree>
    <p:extLst>
      <p:ext uri="{BB962C8B-B14F-4D97-AF65-F5344CB8AC3E}">
        <p14:creationId xmlns:p14="http://schemas.microsoft.com/office/powerpoint/2010/main" val="2400291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83971" name="Text Placeholder 2"/>
          <p:cNvSpPr>
            <a:spLocks noGrp="1"/>
          </p:cNvSpPr>
          <p:nvPr>
            <p:ph type="body" idx="1"/>
          </p:nvPr>
        </p:nvSpPr>
        <p:spPr/>
        <p:txBody>
          <a:bodyPr/>
          <a:lstStyle/>
          <a:p>
            <a:pPr>
              <a:lnSpc>
                <a:spcPct val="90000"/>
              </a:lnSpc>
            </a:pPr>
            <a:r>
              <a:rPr lang="en-US" altLang="en-US" sz="2400" dirty="0">
                <a:solidFill>
                  <a:srgbClr val="000000"/>
                </a:solidFill>
              </a:rPr>
              <a:t>If </a:t>
            </a:r>
            <a:r>
              <a:rPr lang="en-US" altLang="en-US" sz="2400" dirty="0">
                <a:solidFill>
                  <a:srgbClr val="000000"/>
                </a:solidFill>
                <a:latin typeface="Consolas" panose="020B0609020204030204" pitchFamily="49" charset="0"/>
              </a:rPr>
              <a:t>break</a:t>
            </a:r>
            <a:r>
              <a:rPr lang="en-US" altLang="en-US" sz="2400" dirty="0">
                <a:solidFill>
                  <a:srgbClr val="000000"/>
                </a:solidFill>
              </a:rPr>
              <a:t> is not used anywhere in a </a:t>
            </a:r>
            <a:r>
              <a:rPr lang="en-US" altLang="en-US" sz="2400" dirty="0">
                <a:solidFill>
                  <a:srgbClr val="000000"/>
                </a:solidFill>
                <a:latin typeface="Consolas" panose="020B0609020204030204" pitchFamily="49" charset="0"/>
              </a:rPr>
              <a:t>switch</a:t>
            </a:r>
            <a:r>
              <a:rPr lang="en-US" altLang="en-US" sz="2400" dirty="0">
                <a:solidFill>
                  <a:srgbClr val="000000"/>
                </a:solidFill>
              </a:rPr>
              <a:t> statement, then each time a match occurs in the statement, the statements for all the remaining </a:t>
            </a:r>
            <a:r>
              <a:rPr lang="en-US" altLang="en-US" sz="2400" dirty="0">
                <a:solidFill>
                  <a:srgbClr val="000000"/>
                </a:solidFill>
                <a:latin typeface="Consolas" panose="020B0609020204030204" pitchFamily="49" charset="0"/>
              </a:rPr>
              <a:t>case</a:t>
            </a:r>
            <a:r>
              <a:rPr lang="en-US" altLang="en-US" sz="2400" dirty="0">
                <a:solidFill>
                  <a:srgbClr val="000000"/>
                </a:solidFill>
              </a:rPr>
              <a:t>s will be executed—called </a:t>
            </a:r>
            <a:r>
              <a:rPr lang="en-US" altLang="en-US" sz="2400" dirty="0" err="1">
                <a:solidFill>
                  <a:srgbClr val="000000"/>
                </a:solidFill>
              </a:rPr>
              <a:t>fallthrough</a:t>
            </a:r>
            <a:r>
              <a:rPr lang="en-US" altLang="en-US" sz="2400" dirty="0">
                <a:solidFill>
                  <a:srgbClr val="000000"/>
                </a:solidFill>
              </a:rPr>
              <a:t>.</a:t>
            </a:r>
          </a:p>
          <a:p>
            <a:pPr eaLnBrk="1" hangingPunct="1">
              <a:lnSpc>
                <a:spcPct val="90000"/>
              </a:lnSpc>
            </a:pPr>
            <a:r>
              <a:rPr lang="en-US" altLang="en-US" sz="2400" dirty="0" smtClean="0">
                <a:solidFill>
                  <a:srgbClr val="000000"/>
                </a:solidFill>
              </a:rPr>
              <a:t>If no match occurs, the </a:t>
            </a:r>
            <a:r>
              <a:rPr lang="en-US" altLang="en-US" sz="2400" dirty="0" smtClean="0">
                <a:solidFill>
                  <a:srgbClr val="000000"/>
                </a:solidFill>
                <a:latin typeface="Consolas" panose="020B0609020204030204" pitchFamily="49" charset="0"/>
              </a:rPr>
              <a:t>default</a:t>
            </a:r>
            <a:r>
              <a:rPr lang="en-US" altLang="en-US" sz="2400" dirty="0" smtClean="0">
                <a:solidFill>
                  <a:srgbClr val="000000"/>
                </a:solidFill>
              </a:rPr>
              <a:t> case is executed, and an error message is printed. </a:t>
            </a:r>
          </a:p>
        </p:txBody>
      </p:sp>
    </p:spTree>
    <p:extLst>
      <p:ext uri="{BB962C8B-B14F-4D97-AF65-F5344CB8AC3E}">
        <p14:creationId xmlns:p14="http://schemas.microsoft.com/office/powerpoint/2010/main" val="2264994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000" b="1" i="1" dirty="0" smtClean="0">
                <a:solidFill>
                  <a:srgbClr val="000000"/>
                </a:solidFill>
                <a:latin typeface="Consolas" panose="020B0609020204030204" pitchFamily="49" charset="0"/>
              </a:rPr>
              <a:t>switch</a:t>
            </a:r>
            <a:r>
              <a:rPr lang="en-US" sz="2000" b="1" i="1" dirty="0" smtClean="0">
                <a:solidFill>
                  <a:srgbClr val="000000"/>
                </a:solidFill>
              </a:rPr>
              <a:t> </a:t>
            </a:r>
            <a:r>
              <a:rPr lang="en-US" sz="2300" b="1" i="1" dirty="0" smtClean="0">
                <a:solidFill>
                  <a:srgbClr val="000000"/>
                </a:solidFill>
              </a:rPr>
              <a:t>Statement Flowchart</a:t>
            </a:r>
          </a:p>
          <a:p>
            <a:pPr eaLnBrk="1" hangingPunct="1">
              <a:lnSpc>
                <a:spcPct val="90000"/>
              </a:lnSpc>
              <a:defRPr/>
            </a:pPr>
            <a:r>
              <a:rPr lang="en-US" sz="2300" dirty="0" smtClean="0">
                <a:solidFill>
                  <a:srgbClr val="000000"/>
                </a:solidFill>
              </a:rPr>
              <a:t>Each </a:t>
            </a:r>
            <a:r>
              <a:rPr lang="en-US" sz="2300" dirty="0" smtClean="0">
                <a:solidFill>
                  <a:srgbClr val="000000"/>
                </a:solidFill>
                <a:latin typeface="Consolas" panose="020B0609020204030204" pitchFamily="49" charset="0"/>
              </a:rPr>
              <a:t>case</a:t>
            </a:r>
            <a:r>
              <a:rPr lang="en-US" sz="2300" dirty="0" smtClean="0">
                <a:solidFill>
                  <a:srgbClr val="000000"/>
                </a:solidFill>
              </a:rPr>
              <a:t> can have one or more actions.</a:t>
            </a:r>
          </a:p>
          <a:p>
            <a:pPr eaLnBrk="1" hangingPunct="1">
              <a:lnSpc>
                <a:spcPct val="90000"/>
              </a:lnSpc>
              <a:defRPr/>
            </a:pPr>
            <a:r>
              <a:rPr lang="en-US" sz="2300" dirty="0" smtClean="0">
                <a:solidFill>
                  <a:srgbClr val="000000"/>
                </a:solidFill>
              </a:rPr>
              <a:t>The </a:t>
            </a:r>
            <a:r>
              <a:rPr lang="en-US" sz="2300" dirty="0" smtClean="0">
                <a:solidFill>
                  <a:srgbClr val="000000"/>
                </a:solidFill>
                <a:latin typeface="Consolas" panose="020B0609020204030204" pitchFamily="49" charset="0"/>
              </a:rPr>
              <a:t>switch</a:t>
            </a:r>
            <a:r>
              <a:rPr lang="en-US" sz="2300" dirty="0" smtClean="0">
                <a:solidFill>
                  <a:srgbClr val="000000"/>
                </a:solidFill>
              </a:rPr>
              <a:t> statement is different from all other control statements in that braces are not required around multiple actions in a </a:t>
            </a:r>
            <a:r>
              <a:rPr lang="en-US" sz="2300" dirty="0" smtClean="0">
                <a:solidFill>
                  <a:srgbClr val="000000"/>
                </a:solidFill>
                <a:latin typeface="Consolas" panose="020B0609020204030204" pitchFamily="49" charset="0"/>
              </a:rPr>
              <a:t>case</a:t>
            </a:r>
            <a:r>
              <a:rPr lang="en-US" sz="2300" dirty="0" smtClean="0">
                <a:solidFill>
                  <a:srgbClr val="000000"/>
                </a:solidFill>
              </a:rPr>
              <a:t> of a </a:t>
            </a:r>
            <a:r>
              <a:rPr lang="en-US" sz="2300" dirty="0" smtClean="0">
                <a:solidFill>
                  <a:srgbClr val="000000"/>
                </a:solidFill>
                <a:latin typeface="Consolas" panose="020B0609020204030204" pitchFamily="49" charset="0"/>
              </a:rPr>
              <a:t>switch</a:t>
            </a:r>
            <a:r>
              <a:rPr lang="en-US" sz="2300" dirty="0" smtClean="0">
                <a:solidFill>
                  <a:srgbClr val="000000"/>
                </a:solidFill>
              </a:rPr>
              <a:t>.</a:t>
            </a:r>
          </a:p>
          <a:p>
            <a:pPr eaLnBrk="1" hangingPunct="1">
              <a:lnSpc>
                <a:spcPct val="90000"/>
              </a:lnSpc>
              <a:defRPr/>
            </a:pPr>
            <a:r>
              <a:rPr lang="en-US" sz="2300" dirty="0" smtClean="0">
                <a:solidFill>
                  <a:srgbClr val="000000"/>
                </a:solidFill>
              </a:rPr>
              <a:t>The general </a:t>
            </a:r>
            <a:r>
              <a:rPr lang="en-US" sz="2300" dirty="0" smtClean="0">
                <a:solidFill>
                  <a:srgbClr val="000000"/>
                </a:solidFill>
                <a:latin typeface="Consolas" panose="020B0609020204030204" pitchFamily="49" charset="0"/>
              </a:rPr>
              <a:t>switch</a:t>
            </a:r>
            <a:r>
              <a:rPr lang="en-US" sz="2300" dirty="0" smtClean="0">
                <a:solidFill>
                  <a:srgbClr val="000000"/>
                </a:solidFill>
              </a:rPr>
              <a:t> multiple-selection statement (using a </a:t>
            </a:r>
            <a:r>
              <a:rPr lang="en-US" sz="2300" dirty="0" smtClean="0">
                <a:solidFill>
                  <a:srgbClr val="000000"/>
                </a:solidFill>
                <a:latin typeface="Consolas" panose="020B0609020204030204" pitchFamily="49" charset="0"/>
              </a:rPr>
              <a:t>break</a:t>
            </a:r>
            <a:r>
              <a:rPr lang="en-US" sz="2300" dirty="0" smtClean="0">
                <a:solidFill>
                  <a:srgbClr val="000000"/>
                </a:solidFill>
              </a:rPr>
              <a:t> in each </a:t>
            </a:r>
            <a:r>
              <a:rPr lang="en-US" sz="2300" dirty="0" smtClean="0">
                <a:solidFill>
                  <a:srgbClr val="000000"/>
                </a:solidFill>
                <a:latin typeface="Consolas" panose="020B0609020204030204" pitchFamily="49" charset="0"/>
              </a:rPr>
              <a:t>case</a:t>
            </a:r>
            <a:r>
              <a:rPr lang="en-US" sz="2300" dirty="0" smtClean="0">
                <a:solidFill>
                  <a:srgbClr val="000000"/>
                </a:solidFill>
              </a:rPr>
              <a:t>) is flowcharted in Fig. 4.8.</a:t>
            </a:r>
          </a:p>
          <a:p>
            <a:pPr eaLnBrk="1" hangingPunct="1">
              <a:lnSpc>
                <a:spcPct val="90000"/>
              </a:lnSpc>
              <a:defRPr/>
            </a:pPr>
            <a:r>
              <a:rPr lang="en-US" sz="2300" dirty="0" smtClean="0">
                <a:solidFill>
                  <a:srgbClr val="000000"/>
                </a:solidFill>
              </a:rPr>
              <a:t>The flowchart makes it clear that each </a:t>
            </a:r>
            <a:r>
              <a:rPr lang="en-US" sz="2300" dirty="0" smtClean="0">
                <a:solidFill>
                  <a:srgbClr val="000000"/>
                </a:solidFill>
                <a:latin typeface="Consolas" panose="020B0609020204030204" pitchFamily="49" charset="0"/>
              </a:rPr>
              <a:t>break</a:t>
            </a:r>
            <a:r>
              <a:rPr lang="en-US" sz="2300" dirty="0" smtClean="0">
                <a:solidFill>
                  <a:srgbClr val="000000"/>
                </a:solidFill>
              </a:rPr>
              <a:t> statement at the end of a </a:t>
            </a:r>
            <a:r>
              <a:rPr lang="en-US" sz="2300" dirty="0" smtClean="0">
                <a:solidFill>
                  <a:srgbClr val="000000"/>
                </a:solidFill>
                <a:latin typeface="Consolas" panose="020B0609020204030204" pitchFamily="49" charset="0"/>
              </a:rPr>
              <a:t>case</a:t>
            </a:r>
            <a:r>
              <a:rPr lang="en-US" sz="2300" dirty="0" smtClean="0">
                <a:solidFill>
                  <a:srgbClr val="000000"/>
                </a:solidFill>
              </a:rPr>
              <a:t> causes control to immediately exit the </a:t>
            </a:r>
            <a:r>
              <a:rPr lang="en-US" sz="2300" dirty="0" smtClean="0">
                <a:solidFill>
                  <a:srgbClr val="000000"/>
                </a:solidFill>
                <a:latin typeface="Consolas" panose="020B0609020204030204" pitchFamily="49" charset="0"/>
              </a:rPr>
              <a:t>switch</a:t>
            </a:r>
            <a:r>
              <a:rPr lang="en-US" sz="2300" dirty="0" smtClean="0">
                <a:solidFill>
                  <a:srgbClr val="000000"/>
                </a:solidFill>
              </a:rPr>
              <a:t> statement.</a:t>
            </a:r>
          </a:p>
        </p:txBody>
      </p:sp>
    </p:spTree>
    <p:extLst>
      <p:ext uri="{BB962C8B-B14F-4D97-AF65-F5344CB8AC3E}">
        <p14:creationId xmlns:p14="http://schemas.microsoft.com/office/powerpoint/2010/main" val="37896113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027503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9609281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16482037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814839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4.3  </a:t>
            </a:r>
            <a:r>
              <a:rPr lang="en-US" dirty="0" smtClean="0">
                <a:solidFill>
                  <a:srgbClr val="3380E6"/>
                </a:solidFill>
                <a:latin typeface="Arial"/>
              </a:rPr>
              <a:t>Counter-Controlled Iteration</a:t>
            </a:r>
          </a:p>
        </p:txBody>
      </p:sp>
      <p:sp>
        <p:nvSpPr>
          <p:cNvPr id="174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rPr>
              <a:t>Counter-controlled iteration requires:</a:t>
            </a:r>
          </a:p>
          <a:p>
            <a:pPr lvl="1" eaLnBrk="1" hangingPunct="1"/>
            <a:r>
              <a:rPr lang="en-US" altLang="en-US" dirty="0" smtClean="0">
                <a:solidFill>
                  <a:srgbClr val="000000"/>
                </a:solidFill>
              </a:rPr>
              <a:t>The </a:t>
            </a:r>
            <a:r>
              <a:rPr lang="en-US" altLang="en-US" dirty="0" smtClean="0">
                <a:solidFill>
                  <a:srgbClr val="0000FF"/>
                </a:solidFill>
              </a:rPr>
              <a:t>name</a:t>
            </a:r>
            <a:r>
              <a:rPr lang="en-US" altLang="en-US" dirty="0" smtClean="0">
                <a:solidFill>
                  <a:srgbClr val="000000"/>
                </a:solidFill>
              </a:rPr>
              <a:t> of a control variable (or loop counter).</a:t>
            </a:r>
          </a:p>
          <a:p>
            <a:pPr lvl="1" eaLnBrk="1" hangingPunct="1"/>
            <a:r>
              <a:rPr lang="en-US" altLang="en-US" dirty="0" smtClean="0">
                <a:solidFill>
                  <a:srgbClr val="000000"/>
                </a:solidFill>
              </a:rPr>
              <a:t>The </a:t>
            </a:r>
            <a:r>
              <a:rPr lang="en-US" altLang="en-US" dirty="0" smtClean="0">
                <a:solidFill>
                  <a:srgbClr val="0000FF"/>
                </a:solidFill>
              </a:rPr>
              <a:t>initial value</a:t>
            </a:r>
            <a:r>
              <a:rPr lang="en-US" altLang="en-US" dirty="0" smtClean="0">
                <a:solidFill>
                  <a:srgbClr val="000000"/>
                </a:solidFill>
              </a:rPr>
              <a:t> of the control variable.</a:t>
            </a:r>
          </a:p>
          <a:p>
            <a:pPr lvl="1" eaLnBrk="1" hangingPunct="1"/>
            <a:r>
              <a:rPr lang="en-US" altLang="en-US" dirty="0" smtClean="0">
                <a:solidFill>
                  <a:srgbClr val="000000"/>
                </a:solidFill>
              </a:rPr>
              <a:t>The </a:t>
            </a:r>
            <a:r>
              <a:rPr lang="en-US" altLang="en-US" dirty="0" smtClean="0">
                <a:solidFill>
                  <a:srgbClr val="0000FF"/>
                </a:solidFill>
              </a:rPr>
              <a:t>increment</a:t>
            </a:r>
            <a:r>
              <a:rPr lang="en-US" altLang="en-US" dirty="0" smtClean="0">
                <a:solidFill>
                  <a:srgbClr val="000000"/>
                </a:solidFill>
              </a:rPr>
              <a:t> (or </a:t>
            </a:r>
            <a:r>
              <a:rPr lang="en-US" altLang="en-US" dirty="0" smtClean="0">
                <a:solidFill>
                  <a:srgbClr val="0000FF"/>
                </a:solidFill>
              </a:rPr>
              <a:t>decrement</a:t>
            </a:r>
            <a:r>
              <a:rPr lang="en-US" altLang="en-US" dirty="0" smtClean="0">
                <a:solidFill>
                  <a:srgbClr val="000000"/>
                </a:solidFill>
              </a:rPr>
              <a:t>) by which the control variable is modified each time through the loop.</a:t>
            </a:r>
          </a:p>
          <a:p>
            <a:pPr lvl="1" eaLnBrk="1" hangingPunct="1"/>
            <a:r>
              <a:rPr lang="en-US" altLang="en-US" dirty="0" smtClean="0">
                <a:solidFill>
                  <a:srgbClr val="000000"/>
                </a:solidFill>
              </a:rPr>
              <a:t>The condition that tests for the </a:t>
            </a:r>
            <a:r>
              <a:rPr lang="en-US" altLang="en-US" dirty="0" smtClean="0">
                <a:solidFill>
                  <a:srgbClr val="0000FF"/>
                </a:solidFill>
              </a:rPr>
              <a:t>final value</a:t>
            </a:r>
            <a:r>
              <a:rPr lang="en-US" altLang="en-US" dirty="0" smtClean="0">
                <a:solidFill>
                  <a:srgbClr val="000000"/>
                </a:solidFill>
              </a:rPr>
              <a:t> of the control variable (i.e., whether looping should continue).</a:t>
            </a:r>
          </a:p>
        </p:txBody>
      </p:sp>
    </p:spTree>
    <p:extLst>
      <p:ext uri="{BB962C8B-B14F-4D97-AF65-F5344CB8AC3E}">
        <p14:creationId xmlns:p14="http://schemas.microsoft.com/office/powerpoint/2010/main" val="24855539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9521949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0115" name="Text Placeholder 2"/>
          <p:cNvSpPr>
            <a:spLocks noGrp="1"/>
          </p:cNvSpPr>
          <p:nvPr>
            <p:ph type="body" idx="1"/>
          </p:nvPr>
        </p:nvSpPr>
        <p:spPr/>
        <p:txBody>
          <a:bodyPr>
            <a:normAutofit fontScale="77500" lnSpcReduction="20000"/>
          </a:bodyPr>
          <a:lstStyle/>
          <a:p>
            <a:pPr marL="109537" indent="0" eaLnBrk="1" hangingPunct="1">
              <a:buFont typeface="Wingdings 3" panose="05040102010807070707" pitchFamily="18" charset="2"/>
              <a:buNone/>
              <a:defRPr/>
            </a:pPr>
            <a:r>
              <a:rPr lang="en-US" b="1" i="1" dirty="0" smtClean="0">
                <a:solidFill>
                  <a:srgbClr val="000000"/>
                </a:solidFill>
              </a:rPr>
              <a:t>Ignoring Newline, Tab and Blank Characters in Input</a:t>
            </a:r>
          </a:p>
          <a:p>
            <a:pPr eaLnBrk="1" hangingPunct="1">
              <a:defRPr/>
            </a:pPr>
            <a:r>
              <a:rPr lang="en-US" dirty="0" smtClean="0">
                <a:solidFill>
                  <a:srgbClr val="000000"/>
                </a:solidFill>
              </a:rPr>
              <a:t>In the </a:t>
            </a:r>
            <a:r>
              <a:rPr lang="en-US" dirty="0" smtClean="0">
                <a:solidFill>
                  <a:srgbClr val="000000"/>
                </a:solidFill>
                <a:latin typeface="Consolas" panose="020B0609020204030204" pitchFamily="49" charset="0"/>
              </a:rPr>
              <a:t>switch</a:t>
            </a:r>
            <a:r>
              <a:rPr lang="en-US" dirty="0" smtClean="0">
                <a:solidFill>
                  <a:srgbClr val="000000"/>
                </a:solidFill>
              </a:rPr>
              <a:t> statement of Fig. 4.7, the lines</a:t>
            </a:r>
          </a:p>
          <a:p>
            <a:pPr lvl="2" eaLnBrk="1" hangingPunct="1">
              <a:buFont typeface="Wingdings 2" panose="05020102010507070707" pitchFamily="18" charset="2"/>
              <a:buNone/>
              <a:defRPr/>
            </a:pPr>
            <a:r>
              <a:rPr lang="en-US" b="1" dirty="0" smtClean="0">
                <a:solidFill>
                  <a:srgbClr val="0000FF"/>
                </a:solidFill>
                <a:latin typeface="Consolas" panose="020B0609020204030204" pitchFamily="49" charset="0"/>
              </a:rPr>
              <a:t>	case</a:t>
            </a:r>
            <a:r>
              <a:rPr lang="en-US" b="1" dirty="0" smtClean="0">
                <a:solidFill>
                  <a:srgbClr val="000000"/>
                </a:solidFill>
                <a:latin typeface="Consolas" panose="020B0609020204030204" pitchFamily="49" charset="0"/>
              </a:rPr>
              <a:t> </a:t>
            </a:r>
            <a:r>
              <a:rPr lang="en-US" b="1" dirty="0" smtClean="0">
                <a:solidFill>
                  <a:srgbClr val="128AFF"/>
                </a:solidFill>
                <a:latin typeface="Consolas" panose="020B0609020204030204" pitchFamily="49" charset="0"/>
              </a:rPr>
              <a:t>'\n'</a:t>
            </a:r>
            <a:r>
              <a:rPr lang="en-US" b="1" dirty="0" smtClean="0">
                <a:solidFill>
                  <a:srgbClr val="000000"/>
                </a:solidFill>
                <a:latin typeface="Consolas" panose="020B0609020204030204" pitchFamily="49" charset="0"/>
              </a:rPr>
              <a:t>: </a:t>
            </a:r>
            <a:r>
              <a:rPr lang="en-US" b="1" dirty="0" smtClean="0">
                <a:solidFill>
                  <a:srgbClr val="00BF00"/>
                </a:solidFill>
                <a:latin typeface="Consolas" panose="020B0609020204030204" pitchFamily="49" charset="0"/>
              </a:rPr>
              <a:t>// ignore newlines, </a:t>
            </a:r>
            <a:br>
              <a:rPr lang="en-US" b="1" dirty="0" smtClean="0">
                <a:solidFill>
                  <a:srgbClr val="00BF00"/>
                </a:solidFill>
                <a:latin typeface="Consolas" panose="020B0609020204030204" pitchFamily="49" charset="0"/>
              </a:rPr>
            </a:br>
            <a:r>
              <a:rPr lang="en-US" b="1" dirty="0" smtClean="0">
                <a:solidFill>
                  <a:srgbClr val="0000FF"/>
                </a:solidFill>
                <a:latin typeface="Consolas" panose="020B0609020204030204" pitchFamily="49" charset="0"/>
              </a:rPr>
              <a:t>case</a:t>
            </a:r>
            <a:r>
              <a:rPr lang="en-US" b="1" dirty="0" smtClean="0">
                <a:solidFill>
                  <a:srgbClr val="000000"/>
                </a:solidFill>
                <a:latin typeface="Consolas" panose="020B0609020204030204" pitchFamily="49" charset="0"/>
              </a:rPr>
              <a:t> </a:t>
            </a:r>
            <a:r>
              <a:rPr lang="en-US" b="1" dirty="0" smtClean="0">
                <a:solidFill>
                  <a:srgbClr val="128AFF"/>
                </a:solidFill>
                <a:latin typeface="Consolas" panose="020B0609020204030204" pitchFamily="49" charset="0"/>
              </a:rPr>
              <a:t>'\t'</a:t>
            </a:r>
            <a:r>
              <a:rPr lang="en-US" b="1" dirty="0" smtClean="0">
                <a:solidFill>
                  <a:srgbClr val="000000"/>
                </a:solidFill>
                <a:latin typeface="Consolas" panose="020B0609020204030204" pitchFamily="49" charset="0"/>
              </a:rPr>
              <a:t>: </a:t>
            </a:r>
            <a:r>
              <a:rPr lang="en-US" b="1" dirty="0" smtClean="0">
                <a:solidFill>
                  <a:srgbClr val="00BF00"/>
                </a:solidFill>
                <a:latin typeface="Consolas" panose="020B0609020204030204" pitchFamily="49" charset="0"/>
              </a:rPr>
              <a:t>// tabs, </a:t>
            </a:r>
            <a:br>
              <a:rPr lang="en-US" b="1" dirty="0" smtClean="0">
                <a:solidFill>
                  <a:srgbClr val="00BF00"/>
                </a:solidFill>
                <a:latin typeface="Consolas" panose="020B0609020204030204" pitchFamily="49" charset="0"/>
              </a:rPr>
            </a:br>
            <a:r>
              <a:rPr lang="en-US" b="1" dirty="0" smtClean="0">
                <a:solidFill>
                  <a:srgbClr val="0000FF"/>
                </a:solidFill>
                <a:latin typeface="Consolas" panose="020B0609020204030204" pitchFamily="49" charset="0"/>
              </a:rPr>
              <a:t>case</a:t>
            </a:r>
            <a:r>
              <a:rPr lang="en-US" b="1" dirty="0" smtClean="0">
                <a:solidFill>
                  <a:srgbClr val="000000"/>
                </a:solidFill>
                <a:latin typeface="Consolas" panose="020B0609020204030204" pitchFamily="49" charset="0"/>
              </a:rPr>
              <a:t> </a:t>
            </a:r>
            <a:r>
              <a:rPr lang="en-US" b="1" dirty="0" smtClean="0">
                <a:solidFill>
                  <a:srgbClr val="128AFF"/>
                </a:solidFill>
                <a:latin typeface="Consolas" panose="020B0609020204030204" pitchFamily="49" charset="0"/>
              </a:rPr>
              <a:t>' '</a:t>
            </a:r>
            <a:r>
              <a:rPr lang="en-US" b="1" dirty="0" smtClean="0">
                <a:solidFill>
                  <a:srgbClr val="000000"/>
                </a:solidFill>
                <a:latin typeface="Consolas" panose="020B0609020204030204" pitchFamily="49" charset="0"/>
              </a:rPr>
              <a:t>: </a:t>
            </a:r>
            <a:r>
              <a:rPr lang="en-US" b="1" dirty="0" smtClean="0">
                <a:solidFill>
                  <a:srgbClr val="00BF00"/>
                </a:solidFill>
                <a:latin typeface="Consolas" panose="020B0609020204030204" pitchFamily="49" charset="0"/>
              </a:rPr>
              <a:t>// and spaces in input </a:t>
            </a:r>
            <a:br>
              <a:rPr lang="en-US" b="1" dirty="0" smtClean="0">
                <a:solidFill>
                  <a:srgbClr val="00BF00"/>
                </a:solidFill>
                <a:latin typeface="Consolas" panose="020B0609020204030204" pitchFamily="49" charset="0"/>
              </a:rPr>
            </a:br>
            <a:r>
              <a:rPr lang="en-US" b="1" dirty="0" smtClean="0">
                <a:solidFill>
                  <a:srgbClr val="000000"/>
                </a:solidFill>
                <a:latin typeface="Consolas" panose="020B0609020204030204" pitchFamily="49" charset="0"/>
              </a:rPr>
              <a:t>   </a:t>
            </a:r>
            <a:r>
              <a:rPr lang="en-US" b="1" dirty="0" smtClean="0">
                <a:solidFill>
                  <a:srgbClr val="0000FF"/>
                </a:solidFill>
                <a:latin typeface="Consolas" panose="020B0609020204030204" pitchFamily="49" charset="0"/>
              </a:rPr>
              <a:t>break</a:t>
            </a:r>
            <a:r>
              <a:rPr lang="en-US" b="1" dirty="0" smtClean="0">
                <a:solidFill>
                  <a:srgbClr val="000000"/>
                </a:solidFill>
                <a:latin typeface="Consolas" panose="020B0609020204030204" pitchFamily="49" charset="0"/>
              </a:rPr>
              <a:t>; </a:t>
            </a:r>
            <a:r>
              <a:rPr lang="en-US" b="1" dirty="0" smtClean="0">
                <a:solidFill>
                  <a:srgbClr val="00BF00"/>
                </a:solidFill>
                <a:latin typeface="Consolas" panose="020B0609020204030204" pitchFamily="49" charset="0"/>
              </a:rPr>
              <a:t>// exit switch </a:t>
            </a:r>
          </a:p>
          <a:p>
            <a:pPr eaLnBrk="1" hangingPunct="1">
              <a:buFont typeface="Wingdings 3" panose="05040102010807070707" pitchFamily="18" charset="2"/>
              <a:buNone/>
              <a:defRPr/>
            </a:pPr>
            <a:r>
              <a:rPr lang="en-US" dirty="0" smtClean="0">
                <a:solidFill>
                  <a:srgbClr val="000000"/>
                </a:solidFill>
              </a:rPr>
              <a:t>	cause the program to skip newline, tab and blank characters.</a:t>
            </a:r>
          </a:p>
          <a:p>
            <a:pPr eaLnBrk="1" hangingPunct="1">
              <a:defRPr/>
            </a:pPr>
            <a:r>
              <a:rPr lang="en-US" dirty="0" smtClean="0">
                <a:solidFill>
                  <a:srgbClr val="000000"/>
                </a:solidFill>
              </a:rPr>
              <a:t>Reading characters one at a time can cause some problems.</a:t>
            </a:r>
          </a:p>
          <a:p>
            <a:r>
              <a:rPr lang="en-US" altLang="en-US" dirty="0">
                <a:solidFill>
                  <a:srgbClr val="000000"/>
                </a:solidFill>
              </a:rPr>
              <a:t>To have the program read the characters, you must send to the computer by pressing the </a:t>
            </a:r>
            <a:r>
              <a:rPr lang="en-US" altLang="en-US" i="1" dirty="0">
                <a:solidFill>
                  <a:srgbClr val="000000"/>
                </a:solidFill>
              </a:rPr>
              <a:t>Enter </a:t>
            </a:r>
            <a:r>
              <a:rPr lang="en-US" altLang="en-US" dirty="0">
                <a:solidFill>
                  <a:srgbClr val="000000"/>
                </a:solidFill>
              </a:rPr>
              <a:t>key</a:t>
            </a:r>
            <a:r>
              <a:rPr lang="en-US" altLang="en-US" i="1" dirty="0">
                <a:solidFill>
                  <a:srgbClr val="000000"/>
                </a:solidFill>
              </a:rPr>
              <a:t>.</a:t>
            </a:r>
          </a:p>
          <a:p>
            <a:r>
              <a:rPr lang="en-US" altLang="en-US" dirty="0">
                <a:solidFill>
                  <a:srgbClr val="000000"/>
                </a:solidFill>
              </a:rPr>
              <a:t>This causes the newline character to be placed in the input after the character we wish to process.</a:t>
            </a:r>
            <a:endParaRPr lang="en-US" dirty="0" smtClean="0">
              <a:solidFill>
                <a:srgbClr val="000000"/>
              </a:solidFill>
            </a:endParaRPr>
          </a:p>
        </p:txBody>
      </p:sp>
    </p:spTree>
    <p:extLst>
      <p:ext uri="{BB962C8B-B14F-4D97-AF65-F5344CB8AC3E}">
        <p14:creationId xmlns:p14="http://schemas.microsoft.com/office/powerpoint/2010/main" val="1879447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216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Often, this newline character must be specially processed to make the program work correctly.</a:t>
            </a:r>
          </a:p>
          <a:p>
            <a:pPr eaLnBrk="1" hangingPunct="1"/>
            <a:r>
              <a:rPr lang="en-US" altLang="en-US" dirty="0" smtClean="0">
                <a:solidFill>
                  <a:srgbClr val="000000"/>
                </a:solidFill>
              </a:rPr>
              <a:t>By including the preceding cases in our </a:t>
            </a:r>
            <a:r>
              <a:rPr lang="en-US" altLang="en-US" dirty="0" smtClean="0">
                <a:solidFill>
                  <a:srgbClr val="000000"/>
                </a:solidFill>
                <a:latin typeface="Consolas" panose="020B0609020204030204" pitchFamily="49" charset="0"/>
              </a:rPr>
              <a:t>switch</a:t>
            </a:r>
            <a:r>
              <a:rPr lang="en-US" altLang="en-US" dirty="0" smtClean="0">
                <a:solidFill>
                  <a:srgbClr val="000000"/>
                </a:solidFill>
              </a:rPr>
              <a:t> statement, we prevent the error message in the </a:t>
            </a:r>
            <a:r>
              <a:rPr lang="en-US" altLang="en-US" dirty="0" smtClean="0">
                <a:solidFill>
                  <a:srgbClr val="000000"/>
                </a:solidFill>
                <a:latin typeface="Consolas" panose="020B0609020204030204" pitchFamily="49" charset="0"/>
              </a:rPr>
              <a:t>default</a:t>
            </a:r>
            <a:r>
              <a:rPr lang="en-US" altLang="en-US" dirty="0" smtClean="0">
                <a:solidFill>
                  <a:srgbClr val="000000"/>
                </a:solidFill>
              </a:rPr>
              <a:t> case from being printed each time a newline, tab or space is encountered in the input.</a:t>
            </a:r>
          </a:p>
          <a:p>
            <a:r>
              <a:rPr lang="en-US" altLang="en-US" dirty="0">
                <a:solidFill>
                  <a:srgbClr val="000000"/>
                </a:solidFill>
              </a:rPr>
              <a:t>So each input causes two iterations of the loop—the first for the letter grade and the second for </a:t>
            </a:r>
            <a:r>
              <a:rPr lang="en-US" altLang="en-US" dirty="0">
                <a:solidFill>
                  <a:srgbClr val="000000"/>
                </a:solidFill>
                <a:latin typeface="Consolas" panose="020B0609020204030204" pitchFamily="49" charset="0"/>
                <a:cs typeface="Consolas" panose="020B0609020204030204" pitchFamily="49" charset="0"/>
              </a:rPr>
              <a:t>'\n'</a:t>
            </a:r>
            <a:r>
              <a:rPr lang="en-US" altLang="en-US" dirty="0">
                <a:solidFill>
                  <a:srgbClr val="000000"/>
                </a:solidFill>
              </a:rPr>
              <a:t>. </a:t>
            </a:r>
            <a:endParaRPr lang="en-US" altLang="en-US" dirty="0" smtClean="0">
              <a:solidFill>
                <a:srgbClr val="000000"/>
              </a:solidFill>
            </a:endParaRPr>
          </a:p>
        </p:txBody>
      </p:sp>
    </p:spTree>
    <p:extLst>
      <p:ext uri="{BB962C8B-B14F-4D97-AF65-F5344CB8AC3E}">
        <p14:creationId xmlns:p14="http://schemas.microsoft.com/office/powerpoint/2010/main" val="30054581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198059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4211" name="Text Placeholder 2"/>
          <p:cNvSpPr>
            <a:spLocks noGrp="1"/>
          </p:cNvSpPr>
          <p:nvPr>
            <p:ph type="body" idx="1"/>
          </p:nvPr>
        </p:nvSpPr>
        <p:spPr/>
        <p:txBody>
          <a:bodyPr/>
          <a:lstStyle/>
          <a:p>
            <a:pPr eaLnBrk="1" hangingPunct="1"/>
            <a:r>
              <a:rPr lang="en-US" altLang="en-US" dirty="0" smtClean="0">
                <a:solidFill>
                  <a:srgbClr val="000000"/>
                </a:solidFill>
              </a:rPr>
              <a:t>Listing several case labels together (such as </a:t>
            </a:r>
            <a:r>
              <a:rPr lang="en-US" altLang="en-US" dirty="0" smtClean="0">
                <a:solidFill>
                  <a:srgbClr val="000000"/>
                </a:solidFill>
                <a:latin typeface="Consolas" panose="020B0609020204030204" pitchFamily="49" charset="0"/>
              </a:rPr>
              <a:t>case</a:t>
            </a:r>
            <a:r>
              <a:rPr lang="en-US" altLang="en-US" dirty="0" smtClean="0">
                <a:solidFill>
                  <a:srgbClr val="000000"/>
                </a:solidFill>
              </a:rPr>
              <a:t> </a:t>
            </a:r>
            <a:r>
              <a:rPr lang="en-US" altLang="en-US" dirty="0" smtClean="0">
                <a:solidFill>
                  <a:srgbClr val="000000"/>
                </a:solidFill>
                <a:latin typeface="Consolas" panose="020B0609020204030204" pitchFamily="49" charset="0"/>
              </a:rPr>
              <a:t>'D':</a:t>
            </a:r>
            <a:r>
              <a:rPr lang="en-US" altLang="en-US" dirty="0" smtClean="0">
                <a:solidFill>
                  <a:srgbClr val="000000"/>
                </a:solidFill>
              </a:rPr>
              <a:t> </a:t>
            </a:r>
            <a:r>
              <a:rPr lang="en-US" altLang="en-US" dirty="0" smtClean="0">
                <a:solidFill>
                  <a:srgbClr val="000000"/>
                </a:solidFill>
                <a:latin typeface="Consolas" panose="020B0609020204030204" pitchFamily="49" charset="0"/>
              </a:rPr>
              <a:t>case</a:t>
            </a:r>
            <a:r>
              <a:rPr lang="en-US" altLang="en-US" dirty="0" smtClean="0">
                <a:solidFill>
                  <a:srgbClr val="000000"/>
                </a:solidFill>
              </a:rPr>
              <a:t> </a:t>
            </a:r>
            <a:r>
              <a:rPr lang="en-US" altLang="en-US" dirty="0" smtClean="0">
                <a:solidFill>
                  <a:srgbClr val="000000"/>
                </a:solidFill>
                <a:latin typeface="Consolas" panose="020B0609020204030204" pitchFamily="49" charset="0"/>
              </a:rPr>
              <a:t>'d':</a:t>
            </a:r>
            <a:r>
              <a:rPr lang="en-US" altLang="en-US" dirty="0" smtClean="0">
                <a:solidFill>
                  <a:srgbClr val="000000"/>
                </a:solidFill>
              </a:rPr>
              <a:t>) simply means that the </a:t>
            </a:r>
            <a:r>
              <a:rPr lang="en-US" altLang="en-US" i="1" dirty="0" smtClean="0">
                <a:solidFill>
                  <a:srgbClr val="000000"/>
                </a:solidFill>
              </a:rPr>
              <a:t>same</a:t>
            </a:r>
            <a:r>
              <a:rPr lang="en-US" altLang="en-US" dirty="0" smtClean="0">
                <a:solidFill>
                  <a:srgbClr val="000000"/>
                </a:solidFill>
              </a:rPr>
              <a:t> set of actions is to occur for either of these cases.</a:t>
            </a:r>
          </a:p>
        </p:txBody>
      </p:sp>
    </p:spTree>
    <p:extLst>
      <p:ext uri="{BB962C8B-B14F-4D97-AF65-F5344CB8AC3E}">
        <p14:creationId xmlns:p14="http://schemas.microsoft.com/office/powerpoint/2010/main" val="400511607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4211" name="Text Placeholder 2"/>
          <p:cNvSpPr>
            <a:spLocks noGrp="1"/>
          </p:cNvSpPr>
          <p:nvPr>
            <p:ph type="body" idx="1"/>
          </p:nvPr>
        </p:nvSpPr>
        <p:spPr/>
        <p:txBody>
          <a:bodyPr>
            <a:normAutofit fontScale="92500"/>
          </a:bodyPr>
          <a:lstStyle/>
          <a:p>
            <a:pPr marL="109537" indent="0" eaLnBrk="1" hangingPunct="1">
              <a:buFont typeface="Wingdings 3" panose="05040102010807070707" pitchFamily="18" charset="2"/>
              <a:buNone/>
              <a:defRPr/>
            </a:pPr>
            <a:r>
              <a:rPr lang="en-US" b="1" i="1" dirty="0" smtClean="0">
                <a:solidFill>
                  <a:srgbClr val="000000"/>
                </a:solidFill>
              </a:rPr>
              <a:t>Constant Integral Expressions</a:t>
            </a:r>
          </a:p>
          <a:p>
            <a:pPr eaLnBrk="1" hangingPunct="1">
              <a:defRPr/>
            </a:pPr>
            <a:r>
              <a:rPr lang="en-US" dirty="0" smtClean="0">
                <a:solidFill>
                  <a:srgbClr val="000000"/>
                </a:solidFill>
              </a:rPr>
              <a:t>When using the </a:t>
            </a:r>
            <a:r>
              <a:rPr lang="en-US" dirty="0" smtClean="0">
                <a:solidFill>
                  <a:srgbClr val="000000"/>
                </a:solidFill>
                <a:latin typeface="Consolas" panose="020B0609020204030204" pitchFamily="49" charset="0"/>
              </a:rPr>
              <a:t>switch</a:t>
            </a:r>
            <a:r>
              <a:rPr lang="en-US" dirty="0" smtClean="0">
                <a:solidFill>
                  <a:srgbClr val="000000"/>
                </a:solidFill>
              </a:rPr>
              <a:t> statement, remember that each individual </a:t>
            </a:r>
            <a:r>
              <a:rPr lang="en-US" dirty="0" smtClean="0">
                <a:solidFill>
                  <a:srgbClr val="000000"/>
                </a:solidFill>
                <a:latin typeface="Consolas" panose="020B0609020204030204" pitchFamily="49" charset="0"/>
              </a:rPr>
              <a:t>case</a:t>
            </a:r>
            <a:r>
              <a:rPr lang="en-US" dirty="0" smtClean="0">
                <a:solidFill>
                  <a:srgbClr val="000000"/>
                </a:solidFill>
              </a:rPr>
              <a:t> can test only a </a:t>
            </a:r>
            <a:r>
              <a:rPr lang="en-US" dirty="0" smtClean="0">
                <a:solidFill>
                  <a:srgbClr val="0000FF"/>
                </a:solidFill>
              </a:rPr>
              <a:t>constant integral expression</a:t>
            </a:r>
            <a:r>
              <a:rPr lang="en-US" dirty="0" smtClean="0">
                <a:solidFill>
                  <a:srgbClr val="000000"/>
                </a:solidFill>
              </a:rPr>
              <a:t>—i.e., any combination of character constants and integer constants that evaluates to a constant integer value.</a:t>
            </a:r>
          </a:p>
          <a:p>
            <a:pPr eaLnBrk="1" hangingPunct="1">
              <a:defRPr/>
            </a:pPr>
            <a:r>
              <a:rPr lang="en-US" dirty="0" smtClean="0">
                <a:solidFill>
                  <a:srgbClr val="000000"/>
                </a:solidFill>
              </a:rPr>
              <a:t>A character constant can be represented as the specific character in single quotes, such as </a:t>
            </a:r>
            <a:r>
              <a:rPr lang="en-US" dirty="0" smtClean="0">
                <a:solidFill>
                  <a:srgbClr val="000000"/>
                </a:solidFill>
                <a:latin typeface="Consolas" panose="020B0609020204030204" pitchFamily="49" charset="0"/>
              </a:rPr>
              <a:t>'A'</a:t>
            </a:r>
            <a:r>
              <a:rPr lang="en-US" dirty="0" smtClean="0">
                <a:solidFill>
                  <a:srgbClr val="000000"/>
                </a:solidFill>
              </a:rPr>
              <a:t>.</a:t>
            </a:r>
          </a:p>
        </p:txBody>
      </p:sp>
    </p:spTree>
    <p:extLst>
      <p:ext uri="{BB962C8B-B14F-4D97-AF65-F5344CB8AC3E}">
        <p14:creationId xmlns:p14="http://schemas.microsoft.com/office/powerpoint/2010/main" val="22536818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625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rPr>
              <a:t>Characters </a:t>
            </a:r>
            <a:r>
              <a:rPr lang="en-US" altLang="en-US" i="1" dirty="0" smtClean="0">
                <a:solidFill>
                  <a:srgbClr val="000000"/>
                </a:solidFill>
              </a:rPr>
              <a:t>must</a:t>
            </a:r>
            <a:r>
              <a:rPr lang="en-US" altLang="en-US" dirty="0" smtClean="0">
                <a:solidFill>
                  <a:srgbClr val="000000"/>
                </a:solidFill>
              </a:rPr>
              <a:t> be enclosed within single quotes to be recognized as character constants—characters in double quotes are recognized as strings.</a:t>
            </a:r>
          </a:p>
          <a:p>
            <a:pPr eaLnBrk="1" hangingPunct="1"/>
            <a:r>
              <a:rPr lang="en-US" altLang="en-US" dirty="0" smtClean="0">
                <a:solidFill>
                  <a:srgbClr val="000000"/>
                </a:solidFill>
              </a:rPr>
              <a:t>Integer constants are simply integer values.</a:t>
            </a:r>
          </a:p>
          <a:p>
            <a:pPr eaLnBrk="1" hangingPunct="1"/>
            <a:r>
              <a:rPr lang="en-US" altLang="en-US" dirty="0" smtClean="0">
                <a:solidFill>
                  <a:srgbClr val="000000"/>
                </a:solidFill>
              </a:rPr>
              <a:t>In our example, we have used character constants.</a:t>
            </a:r>
          </a:p>
          <a:p>
            <a:pPr eaLnBrk="1" hangingPunct="1"/>
            <a:r>
              <a:rPr lang="en-US" altLang="en-US" dirty="0" smtClean="0">
                <a:solidFill>
                  <a:srgbClr val="000000"/>
                </a:solidFill>
              </a:rPr>
              <a:t>Remember that characters are represented as small integer values. </a:t>
            </a:r>
          </a:p>
        </p:txBody>
      </p:sp>
    </p:spTree>
    <p:extLst>
      <p:ext uri="{BB962C8B-B14F-4D97-AF65-F5344CB8AC3E}">
        <p14:creationId xmlns:p14="http://schemas.microsoft.com/office/powerpoint/2010/main" val="1289890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3" name="Text Placeholder 2"/>
          <p:cNvSpPr>
            <a:spLocks noGrp="1"/>
          </p:cNvSpPr>
          <p:nvPr>
            <p:ph type="body" idx="1"/>
          </p:nvPr>
        </p:nvSpPr>
        <p:spPr/>
        <p:txBody>
          <a:bodyPr>
            <a:normAutofit fontScale="92500" lnSpcReduction="100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rPr>
              <a:t>Notes on Integral Types</a:t>
            </a:r>
          </a:p>
          <a:p>
            <a:pPr eaLnBrk="1" hangingPunct="1">
              <a:lnSpc>
                <a:spcPct val="90000"/>
              </a:lnSpc>
              <a:defRPr/>
            </a:pPr>
            <a:r>
              <a:rPr lang="en-US" sz="2500" dirty="0" smtClean="0">
                <a:solidFill>
                  <a:srgbClr val="000000"/>
                </a:solidFill>
              </a:rPr>
              <a:t>Portable languages like C must have flexible data type sizes.</a:t>
            </a:r>
          </a:p>
          <a:p>
            <a:pPr eaLnBrk="1" hangingPunct="1">
              <a:lnSpc>
                <a:spcPct val="90000"/>
              </a:lnSpc>
              <a:defRPr/>
            </a:pPr>
            <a:r>
              <a:rPr lang="en-US" sz="2500" dirty="0" smtClean="0">
                <a:solidFill>
                  <a:srgbClr val="000000"/>
                </a:solidFill>
              </a:rPr>
              <a:t>Different applications may need integers of different sizes.</a:t>
            </a:r>
          </a:p>
          <a:p>
            <a:pPr eaLnBrk="1" hangingPunct="1">
              <a:lnSpc>
                <a:spcPct val="90000"/>
              </a:lnSpc>
              <a:defRPr/>
            </a:pPr>
            <a:r>
              <a:rPr lang="en-US" sz="2500" dirty="0" smtClean="0">
                <a:solidFill>
                  <a:srgbClr val="000000"/>
                </a:solidFill>
              </a:rPr>
              <a:t>C provides several data types to represent integers.</a:t>
            </a:r>
          </a:p>
          <a:p>
            <a:pPr>
              <a:lnSpc>
                <a:spcPct val="90000"/>
              </a:lnSpc>
              <a:defRPr/>
            </a:pPr>
            <a:r>
              <a:rPr lang="en-US" sz="2500" dirty="0" smtClean="0">
                <a:solidFill>
                  <a:srgbClr val="000000"/>
                </a:solidFill>
              </a:rPr>
              <a:t>In addition to </a:t>
            </a:r>
            <a:r>
              <a:rPr lang="en-US" sz="2500" dirty="0" err="1" smtClean="0">
                <a:solidFill>
                  <a:srgbClr val="000000"/>
                </a:solidFill>
                <a:latin typeface="Consolas" panose="020B0609020204030204" pitchFamily="49" charset="0"/>
              </a:rPr>
              <a:t>int</a:t>
            </a:r>
            <a:r>
              <a:rPr lang="en-US" sz="2500" dirty="0" smtClean="0">
                <a:solidFill>
                  <a:srgbClr val="000000"/>
                </a:solidFill>
              </a:rPr>
              <a:t> and </a:t>
            </a:r>
            <a:r>
              <a:rPr lang="en-US" sz="2500" dirty="0" smtClean="0">
                <a:solidFill>
                  <a:srgbClr val="000000"/>
                </a:solidFill>
                <a:latin typeface="Consolas" panose="020B0609020204030204" pitchFamily="49" charset="0"/>
              </a:rPr>
              <a:t>char</a:t>
            </a:r>
            <a:r>
              <a:rPr lang="en-US" sz="2500" dirty="0" smtClean="0">
                <a:solidFill>
                  <a:srgbClr val="000000"/>
                </a:solidFill>
              </a:rPr>
              <a:t>, C provides types </a:t>
            </a:r>
            <a:r>
              <a:rPr lang="en-US" sz="2500" dirty="0" smtClean="0">
                <a:solidFill>
                  <a:srgbClr val="000000"/>
                </a:solidFill>
                <a:latin typeface="Consolas" panose="020B0609020204030204" pitchFamily="49" charset="0"/>
              </a:rPr>
              <a:t>short </a:t>
            </a:r>
            <a:r>
              <a:rPr lang="en-US" sz="2500" dirty="0" err="1" smtClean="0">
                <a:solidFill>
                  <a:srgbClr val="000000"/>
                </a:solidFill>
                <a:latin typeface="Consolas" panose="020B0609020204030204" pitchFamily="49" charset="0"/>
              </a:rPr>
              <a:t>int</a:t>
            </a:r>
            <a:r>
              <a:rPr lang="en-US" sz="2500" dirty="0" smtClean="0">
                <a:solidFill>
                  <a:srgbClr val="000000"/>
                </a:solidFill>
              </a:rPr>
              <a:t> (which can be abbreviated as </a:t>
            </a:r>
            <a:r>
              <a:rPr lang="en-US" sz="2500" dirty="0" smtClean="0">
                <a:solidFill>
                  <a:srgbClr val="000000"/>
                </a:solidFill>
                <a:latin typeface="Consolas" panose="020B0609020204030204" pitchFamily="49" charset="0"/>
              </a:rPr>
              <a:t>short</a:t>
            </a:r>
            <a:r>
              <a:rPr lang="en-US" sz="2500" dirty="0" smtClean="0">
                <a:solidFill>
                  <a:srgbClr val="000000"/>
                </a:solidFill>
              </a:rPr>
              <a:t>) and </a:t>
            </a:r>
            <a:r>
              <a:rPr lang="en-US" sz="2500" dirty="0" smtClean="0">
                <a:solidFill>
                  <a:srgbClr val="000000"/>
                </a:solidFill>
                <a:latin typeface="Consolas" panose="020B0609020204030204" pitchFamily="49" charset="0"/>
              </a:rPr>
              <a:t>long </a:t>
            </a:r>
            <a:r>
              <a:rPr lang="en-US" sz="2500" dirty="0" err="1" smtClean="0">
                <a:solidFill>
                  <a:srgbClr val="000000"/>
                </a:solidFill>
                <a:latin typeface="Consolas" panose="020B0609020204030204" pitchFamily="49" charset="0"/>
              </a:rPr>
              <a:t>int</a:t>
            </a:r>
            <a:r>
              <a:rPr lang="en-US" sz="2500" dirty="0" smtClean="0">
                <a:solidFill>
                  <a:srgbClr val="000000"/>
                </a:solidFill>
              </a:rPr>
              <a:t> (which can be abbreviated as </a:t>
            </a:r>
            <a:r>
              <a:rPr lang="en-US" sz="2500" dirty="0" smtClean="0">
                <a:solidFill>
                  <a:srgbClr val="000000"/>
                </a:solidFill>
                <a:latin typeface="Consolas" panose="020B0609020204030204" pitchFamily="49" charset="0"/>
              </a:rPr>
              <a:t>long</a:t>
            </a:r>
            <a:r>
              <a:rPr lang="en-US" sz="2500" dirty="0">
                <a:solidFill>
                  <a:srgbClr val="000000"/>
                </a:solidFill>
              </a:rPr>
              <a:t>), as well as </a:t>
            </a:r>
            <a:r>
              <a:rPr lang="en-US" sz="2500" dirty="0">
                <a:solidFill>
                  <a:srgbClr val="000000"/>
                </a:solidFill>
                <a:latin typeface="Consolas" panose="020B0609020204030204" pitchFamily="49" charset="0"/>
                <a:cs typeface="Consolas" panose="020B0609020204030204" pitchFamily="49" charset="0"/>
              </a:rPr>
              <a:t>unsigned</a:t>
            </a:r>
            <a:r>
              <a:rPr lang="en-US" sz="2500" dirty="0">
                <a:solidFill>
                  <a:srgbClr val="000000"/>
                </a:solidFill>
              </a:rPr>
              <a:t> variations of all the integral types.</a:t>
            </a:r>
            <a:endParaRPr lang="en-US" sz="2500" dirty="0" smtClean="0">
              <a:solidFill>
                <a:srgbClr val="000000"/>
              </a:solidFill>
            </a:endParaRPr>
          </a:p>
          <a:p>
            <a:pPr eaLnBrk="1" hangingPunct="1">
              <a:lnSpc>
                <a:spcPct val="90000"/>
              </a:lnSpc>
              <a:defRPr/>
            </a:pPr>
            <a:r>
              <a:rPr lang="en-US" sz="2500" dirty="0" smtClean="0">
                <a:solidFill>
                  <a:srgbClr val="000000"/>
                </a:solidFill>
              </a:rPr>
              <a:t>The C standard specifies the minimum range of values for each integer type, but the actual range may be greater and depends on the implementation.</a:t>
            </a:r>
          </a:p>
          <a:p>
            <a:pPr eaLnBrk="1" hangingPunct="1">
              <a:lnSpc>
                <a:spcPct val="90000"/>
              </a:lnSpc>
              <a:defRPr/>
            </a:pPr>
            <a:r>
              <a:rPr lang="en-US" sz="2500" dirty="0" smtClean="0">
                <a:solidFill>
                  <a:srgbClr val="000000"/>
                </a:solidFill>
              </a:rPr>
              <a:t>For </a:t>
            </a:r>
            <a:r>
              <a:rPr lang="en-US" sz="2500" dirty="0" smtClean="0">
                <a:solidFill>
                  <a:srgbClr val="000000"/>
                </a:solidFill>
                <a:latin typeface="Consolas" panose="020B0609020204030204" pitchFamily="49" charset="0"/>
              </a:rPr>
              <a:t>short </a:t>
            </a:r>
            <a:r>
              <a:rPr lang="en-US" sz="2500" dirty="0" err="1" smtClean="0">
                <a:solidFill>
                  <a:srgbClr val="000000"/>
                </a:solidFill>
                <a:latin typeface="Consolas" panose="020B0609020204030204" pitchFamily="49" charset="0"/>
              </a:rPr>
              <a:t>int</a:t>
            </a:r>
            <a:r>
              <a:rPr lang="en-US" sz="2600" dirty="0" err="1" smtClean="0">
                <a:solidFill>
                  <a:srgbClr val="000000"/>
                </a:solidFill>
                <a:cs typeface="Times New Roman" pitchFamily="18" charset="0"/>
              </a:rPr>
              <a:t>s</a:t>
            </a:r>
            <a:r>
              <a:rPr lang="en-US" sz="2500" dirty="0" smtClean="0">
                <a:solidFill>
                  <a:srgbClr val="000000"/>
                </a:solidFill>
              </a:rPr>
              <a:t> the minimum range is –32767 to +32767.</a:t>
            </a:r>
          </a:p>
          <a:p>
            <a:pPr eaLnBrk="1" hangingPunct="1">
              <a:lnSpc>
                <a:spcPct val="90000"/>
              </a:lnSpc>
              <a:defRPr/>
            </a:pPr>
            <a:r>
              <a:rPr lang="en-US" sz="2500" dirty="0" smtClean="0">
                <a:solidFill>
                  <a:srgbClr val="000000"/>
                </a:solidFill>
              </a:rPr>
              <a:t>For most integer calculations, </a:t>
            </a:r>
            <a:r>
              <a:rPr lang="en-US" sz="2500" dirty="0" smtClean="0">
                <a:solidFill>
                  <a:srgbClr val="000000"/>
                </a:solidFill>
                <a:latin typeface="Consolas" panose="020B0609020204030204" pitchFamily="49" charset="0"/>
              </a:rPr>
              <a:t>long</a:t>
            </a:r>
            <a:r>
              <a:rPr lang="en-US" sz="2500" dirty="0" smtClean="0">
                <a:solidFill>
                  <a:srgbClr val="000000"/>
                </a:solidFill>
              </a:rPr>
              <a:t> </a:t>
            </a:r>
            <a:r>
              <a:rPr lang="en-US" sz="2500" dirty="0" err="1" smtClean="0">
                <a:solidFill>
                  <a:srgbClr val="000000"/>
                </a:solidFill>
                <a:latin typeface="Consolas" panose="020B0609020204030204" pitchFamily="49" charset="0"/>
              </a:rPr>
              <a:t>int</a:t>
            </a:r>
            <a:r>
              <a:rPr lang="en-US" sz="2600" dirty="0" err="1" smtClean="0">
                <a:solidFill>
                  <a:srgbClr val="000000"/>
                </a:solidFill>
                <a:cs typeface="Times New Roman" pitchFamily="18" charset="0"/>
              </a:rPr>
              <a:t>s</a:t>
            </a:r>
            <a:r>
              <a:rPr lang="en-US" sz="2500" dirty="0" smtClean="0">
                <a:solidFill>
                  <a:srgbClr val="000000"/>
                </a:solidFill>
              </a:rPr>
              <a:t> are sufficient.</a:t>
            </a:r>
          </a:p>
        </p:txBody>
      </p:sp>
    </p:spTree>
    <p:extLst>
      <p:ext uri="{BB962C8B-B14F-4D97-AF65-F5344CB8AC3E}">
        <p14:creationId xmlns:p14="http://schemas.microsoft.com/office/powerpoint/2010/main" val="28094342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4.7  </a:t>
            </a:r>
            <a:r>
              <a:rPr lang="en-US" dirty="0" smtClean="0">
                <a:solidFill>
                  <a:srgbClr val="3380E6"/>
                </a:solidFill>
                <a:latin typeface="Consolas" panose="020B0609020204030204" pitchFamily="49" charset="0"/>
              </a:rPr>
              <a:t>switch</a:t>
            </a:r>
            <a:r>
              <a:rPr lang="en-US" dirty="0" smtClean="0">
                <a:solidFill>
                  <a:srgbClr val="3380E6"/>
                </a:solidFill>
                <a:latin typeface="Arial"/>
              </a:rPr>
              <a:t> Multiple-Selection Statement (Cont.)</a:t>
            </a:r>
          </a:p>
        </p:txBody>
      </p:sp>
      <p:sp>
        <p:nvSpPr>
          <p:cNvPr id="9830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rPr>
              <a:t>The minimum range of values for </a:t>
            </a:r>
            <a:r>
              <a:rPr lang="en-US" altLang="en-US" dirty="0" smtClean="0">
                <a:solidFill>
                  <a:srgbClr val="000000"/>
                </a:solidFill>
                <a:latin typeface="Consolas" panose="020B0609020204030204" pitchFamily="49" charset="0"/>
              </a:rPr>
              <a:t>long</a:t>
            </a:r>
            <a:r>
              <a:rPr lang="en-US" altLang="en-US" dirty="0" smtClean="0">
                <a:solidFill>
                  <a:srgbClr val="000000"/>
                </a:solidFill>
              </a:rPr>
              <a:t> </a:t>
            </a:r>
            <a:r>
              <a:rPr lang="en-US" altLang="en-US" sz="2800" dirty="0" err="1" smtClean="0">
                <a:solidFill>
                  <a:srgbClr val="000000"/>
                </a:solidFill>
                <a:latin typeface="Consolas" panose="020B0609020204030204" pitchFamily="49" charset="0"/>
              </a:rPr>
              <a:t>int</a:t>
            </a:r>
            <a:r>
              <a:rPr lang="en-US" altLang="en-US" sz="2800" dirty="0" err="1" smtClean="0">
                <a:solidFill>
                  <a:srgbClr val="000000"/>
                </a:solidFill>
                <a:cs typeface="Times New Roman" panose="02020603050405020304" pitchFamily="18" charset="0"/>
              </a:rPr>
              <a:t>s</a:t>
            </a:r>
            <a:r>
              <a:rPr lang="en-US" altLang="en-US" sz="2800" dirty="0" smtClean="0">
                <a:solidFill>
                  <a:srgbClr val="000000"/>
                </a:solidFill>
              </a:rPr>
              <a:t> </a:t>
            </a:r>
            <a:r>
              <a:rPr lang="en-US" altLang="en-US" dirty="0" smtClean="0">
                <a:solidFill>
                  <a:srgbClr val="000000"/>
                </a:solidFill>
              </a:rPr>
              <a:t>is –2147483647 to +2147483647.</a:t>
            </a:r>
          </a:p>
          <a:p>
            <a:pPr eaLnBrk="1" hangingPunct="1"/>
            <a:r>
              <a:rPr lang="en-US" altLang="en-US" dirty="0" smtClean="0">
                <a:solidFill>
                  <a:srgbClr val="000000"/>
                </a:solidFill>
              </a:rPr>
              <a:t>The range of values for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rPr>
              <a:t> greater than or equal to that of a </a:t>
            </a:r>
            <a:r>
              <a:rPr lang="en-US" altLang="en-US" dirty="0" smtClean="0">
                <a:solidFill>
                  <a:srgbClr val="000000"/>
                </a:solidFill>
                <a:latin typeface="Consolas" panose="020B0609020204030204" pitchFamily="49" charset="0"/>
              </a:rPr>
              <a:t>short </a:t>
            </a:r>
            <a:r>
              <a:rPr lang="en-US" altLang="en-US" dirty="0" err="1" smtClean="0">
                <a:solidFill>
                  <a:srgbClr val="000000"/>
                </a:solidFill>
                <a:latin typeface="Consolas" panose="020B0609020204030204" pitchFamily="49" charset="0"/>
              </a:rPr>
              <a:t>int</a:t>
            </a:r>
            <a:r>
              <a:rPr lang="en-US" altLang="en-US" dirty="0" smtClean="0">
                <a:solidFill>
                  <a:srgbClr val="000000"/>
                </a:solidFill>
              </a:rPr>
              <a:t> and less than or equal to that of a </a:t>
            </a:r>
            <a:r>
              <a:rPr lang="en-US" altLang="en-US" dirty="0" smtClean="0">
                <a:solidFill>
                  <a:srgbClr val="000000"/>
                </a:solidFill>
                <a:latin typeface="Consolas" panose="020B0609020204030204" pitchFamily="49" charset="0"/>
              </a:rPr>
              <a:t>long int</a:t>
            </a:r>
            <a:r>
              <a:rPr lang="en-US" altLang="en-US" dirty="0" smtClean="0">
                <a:solidFill>
                  <a:srgbClr val="000000"/>
                </a:solidFill>
              </a:rPr>
              <a:t>.</a:t>
            </a:r>
          </a:p>
          <a:p>
            <a:pPr eaLnBrk="1" hangingPunct="1"/>
            <a:r>
              <a:rPr lang="en-US" altLang="en-US" dirty="0" smtClean="0">
                <a:solidFill>
                  <a:srgbClr val="000000"/>
                </a:solidFill>
              </a:rPr>
              <a:t>The data type </a:t>
            </a:r>
            <a:r>
              <a:rPr lang="en-US" altLang="en-US" dirty="0" smtClean="0">
                <a:solidFill>
                  <a:srgbClr val="000000"/>
                </a:solidFill>
                <a:latin typeface="Consolas" panose="020B0609020204030204" pitchFamily="49" charset="0"/>
              </a:rPr>
              <a:t>signed</a:t>
            </a:r>
            <a:r>
              <a:rPr lang="en-US" altLang="en-US" dirty="0" smtClean="0">
                <a:solidFill>
                  <a:srgbClr val="000000"/>
                </a:solidFill>
              </a:rPr>
              <a:t> </a:t>
            </a:r>
            <a:r>
              <a:rPr lang="en-US" altLang="en-US" dirty="0" smtClean="0">
                <a:solidFill>
                  <a:srgbClr val="000000"/>
                </a:solidFill>
                <a:latin typeface="Consolas" panose="020B0609020204030204" pitchFamily="49" charset="0"/>
              </a:rPr>
              <a:t>char</a:t>
            </a:r>
            <a:r>
              <a:rPr lang="en-US" altLang="en-US" dirty="0" smtClean="0">
                <a:solidFill>
                  <a:srgbClr val="000000"/>
                </a:solidFill>
              </a:rPr>
              <a:t> can be used to represent integers in the range –127 to +127 or any of the characters in the computer’s character set.</a:t>
            </a:r>
          </a:p>
        </p:txBody>
      </p:sp>
    </p:spTree>
    <p:extLst>
      <p:ext uri="{BB962C8B-B14F-4D97-AF65-F5344CB8AC3E}">
        <p14:creationId xmlns:p14="http://schemas.microsoft.com/office/powerpoint/2010/main" val="319864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4.8  </a:t>
            </a:r>
            <a:r>
              <a:rPr lang="en-US" dirty="0" smtClean="0">
                <a:solidFill>
                  <a:srgbClr val="3380E6"/>
                </a:solidFill>
                <a:latin typeface="Consolas" panose="020B0609020204030204" pitchFamily="49" charset="0"/>
              </a:rPr>
              <a:t>do</a:t>
            </a:r>
            <a:r>
              <a:rPr lang="en-US" dirty="0" smtClean="0">
                <a:solidFill>
                  <a:srgbClr val="3380E6"/>
                </a:solidFill>
                <a:latin typeface="Arial"/>
              </a:rPr>
              <a:t>…</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a:t>
            </a:r>
          </a:p>
        </p:txBody>
      </p:sp>
      <p:sp>
        <p:nvSpPr>
          <p:cNvPr id="99331" name="Text Placeholder 2"/>
          <p:cNvSpPr>
            <a:spLocks noGrp="1"/>
          </p:cNvSpPr>
          <p:nvPr>
            <p:ph type="body" idx="1"/>
          </p:nvPr>
        </p:nvSpPr>
        <p:spPr/>
        <p:txBody>
          <a:bodyPr>
            <a:normAutofit fontScale="85000" lnSpcReduction="20000"/>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iteration statement is similar to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a:t>
            </a:r>
          </a:p>
          <a:p>
            <a:pPr eaLnBrk="1" hangingPunct="1"/>
            <a:r>
              <a:rPr lang="en-US" altLang="en-US" dirty="0" smtClean="0">
                <a:solidFill>
                  <a:srgbClr val="000000"/>
                </a:solidFill>
              </a:rPr>
              <a:t>In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the loop-continuation condition is tested at the beginning of the loop before the body of the loop is performed.</a:t>
            </a:r>
          </a:p>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tests the loop-continuation condition </a:t>
            </a:r>
            <a:r>
              <a:rPr lang="en-US" altLang="en-US" i="1" dirty="0" smtClean="0">
                <a:solidFill>
                  <a:srgbClr val="000000"/>
                </a:solidFill>
              </a:rPr>
              <a:t>after </a:t>
            </a:r>
            <a:r>
              <a:rPr lang="en-US" altLang="en-US" dirty="0" smtClean="0">
                <a:solidFill>
                  <a:srgbClr val="000000"/>
                </a:solidFill>
              </a:rPr>
              <a:t>the loop body is performed</a:t>
            </a:r>
            <a:r>
              <a:rPr lang="en-US" altLang="en-US" i="1" dirty="0" smtClean="0">
                <a:solidFill>
                  <a:srgbClr val="000000"/>
                </a:solidFill>
              </a:rPr>
              <a:t>.</a:t>
            </a:r>
          </a:p>
          <a:p>
            <a:pPr eaLnBrk="1" hangingPunct="1"/>
            <a:r>
              <a:rPr lang="en-US" altLang="en-US" dirty="0" smtClean="0">
                <a:solidFill>
                  <a:srgbClr val="000000"/>
                </a:solidFill>
              </a:rPr>
              <a:t>Therefore, the loop body will be executed at least once.</a:t>
            </a:r>
          </a:p>
          <a:p>
            <a:pPr eaLnBrk="1" hangingPunct="1"/>
            <a:r>
              <a:rPr lang="en-US" altLang="en-US" dirty="0" smtClean="0">
                <a:solidFill>
                  <a:srgbClr val="000000"/>
                </a:solidFill>
              </a:rPr>
              <a:t>When a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terminates, execution continues with the statement after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clause.</a:t>
            </a:r>
          </a:p>
        </p:txBody>
      </p:sp>
    </p:spTree>
    <p:extLst>
      <p:ext uri="{BB962C8B-B14F-4D97-AF65-F5344CB8AC3E}">
        <p14:creationId xmlns:p14="http://schemas.microsoft.com/office/powerpoint/2010/main" val="3911290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4.3  </a:t>
            </a:r>
            <a:r>
              <a:rPr lang="en-US" dirty="0" smtClean="0">
                <a:solidFill>
                  <a:srgbClr val="3380E6"/>
                </a:solidFill>
                <a:latin typeface="Arial"/>
              </a:rPr>
              <a:t>Counter-Controlled Iteration (Cont.)</a:t>
            </a:r>
          </a:p>
        </p:txBody>
      </p:sp>
      <p:sp>
        <p:nvSpPr>
          <p:cNvPr id="1843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rPr>
              <a:t>Consider the simple program shown in Fig. 4.1, which prints the numbers from 1 to 10.</a:t>
            </a:r>
          </a:p>
          <a:p>
            <a:pPr eaLnBrk="1" hangingPunct="1"/>
            <a:r>
              <a:rPr lang="en-US" altLang="en-US" dirty="0" smtClean="0">
                <a:solidFill>
                  <a:srgbClr val="000000"/>
                </a:solidFill>
              </a:rPr>
              <a:t>The definition </a:t>
            </a:r>
          </a:p>
          <a:p>
            <a:pPr lvl="2" eaLnBrk="1" hangingPunct="1">
              <a:buFont typeface="Wingdings 2" panose="05020102010507070707" pitchFamily="18" charset="2"/>
              <a:buNone/>
            </a:pPr>
            <a:r>
              <a:rPr lang="en-US" altLang="en-US" sz="2200" b="1" dirty="0" smtClean="0">
                <a:solidFill>
                  <a:srgbClr val="0000FF"/>
                </a:solidFill>
                <a:latin typeface="Consolas" panose="020B0609020204030204" pitchFamily="49" charset="0"/>
              </a:rPr>
              <a:t>unsigned </a:t>
            </a:r>
            <a:r>
              <a:rPr lang="en-US" altLang="en-US" sz="2200" b="1" dirty="0" err="1" smtClean="0">
                <a:solidFill>
                  <a:srgbClr val="0000FF"/>
                </a:solidFill>
                <a:latin typeface="Consolas" panose="020B0609020204030204" pitchFamily="49" charset="0"/>
              </a:rPr>
              <a:t>int</a:t>
            </a:r>
            <a:r>
              <a:rPr lang="en-US" altLang="en-US" sz="2200" b="1" dirty="0" smtClean="0">
                <a:solidFill>
                  <a:srgbClr val="000000"/>
                </a:solidFill>
                <a:latin typeface="Consolas" panose="020B0609020204030204" pitchFamily="49" charset="0"/>
              </a:rPr>
              <a:t> counter = </a:t>
            </a:r>
            <a:r>
              <a:rPr lang="en-US" altLang="en-US" sz="2200" b="1" dirty="0" smtClean="0">
                <a:solidFill>
                  <a:srgbClr val="128AFF"/>
                </a:solidFill>
                <a:latin typeface="Consolas" panose="020B0609020204030204" pitchFamily="49" charset="0"/>
              </a:rPr>
              <a:t>1</a:t>
            </a:r>
            <a:r>
              <a:rPr lang="en-US" altLang="en-US" sz="2200" b="1" dirty="0" smtClean="0">
                <a:solidFill>
                  <a:srgbClr val="000000"/>
                </a:solidFill>
                <a:latin typeface="Consolas" panose="020B0609020204030204" pitchFamily="49" charset="0"/>
              </a:rPr>
              <a:t>; </a:t>
            </a:r>
            <a:r>
              <a:rPr lang="en-US" altLang="en-US" sz="2200" b="1" dirty="0" smtClean="0">
                <a:solidFill>
                  <a:srgbClr val="00BF00"/>
                </a:solidFill>
                <a:latin typeface="Consolas" panose="020B0609020204030204" pitchFamily="49" charset="0"/>
              </a:rPr>
              <a:t>// initialization </a:t>
            </a:r>
          </a:p>
          <a:p>
            <a:pPr eaLnBrk="1" hangingPunct="1">
              <a:buFont typeface="Wingdings 3" panose="05040102010807070707" pitchFamily="18" charset="2"/>
              <a:buNone/>
            </a:pPr>
            <a:r>
              <a:rPr lang="en-US" altLang="en-US" dirty="0" smtClean="0">
                <a:solidFill>
                  <a:srgbClr val="000000"/>
                </a:solidFill>
              </a:rPr>
              <a:t>	names the control variable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defines it to be an integer, reserves memory space for it, and sets it to an initial value of </a:t>
            </a:r>
            <a:r>
              <a:rPr lang="en-US" altLang="en-US" dirty="0" smtClean="0">
                <a:solidFill>
                  <a:srgbClr val="000000"/>
                </a:solidFill>
                <a:latin typeface="Consolas" panose="020B0609020204030204" pitchFamily="49" charset="0"/>
              </a:rPr>
              <a:t>1</a:t>
            </a:r>
            <a:r>
              <a:rPr lang="en-US" altLang="en-US" dirty="0" smtClean="0">
                <a:solidFill>
                  <a:srgbClr val="000000"/>
                </a:solidFill>
              </a:rPr>
              <a:t>.</a:t>
            </a:r>
          </a:p>
          <a:p>
            <a:pPr eaLnBrk="1" hangingPunct="1"/>
            <a:r>
              <a:rPr lang="en-US" altLang="en-US" dirty="0" smtClean="0">
                <a:solidFill>
                  <a:srgbClr val="000000"/>
                </a:solidFill>
              </a:rPr>
              <a:t>This definition is not an executable statement.</a:t>
            </a:r>
          </a:p>
        </p:txBody>
      </p:sp>
    </p:spTree>
    <p:extLst>
      <p:ext uri="{BB962C8B-B14F-4D97-AF65-F5344CB8AC3E}">
        <p14:creationId xmlns:p14="http://schemas.microsoft.com/office/powerpoint/2010/main" val="38210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4.8  </a:t>
            </a:r>
            <a:r>
              <a:rPr lang="en-US" dirty="0" smtClean="0">
                <a:solidFill>
                  <a:srgbClr val="3380E6"/>
                </a:solidFill>
                <a:latin typeface="Consolas" panose="020B0609020204030204" pitchFamily="49" charset="0"/>
              </a:rPr>
              <a:t>do</a:t>
            </a:r>
            <a:r>
              <a:rPr lang="en-US" dirty="0" smtClean="0">
                <a:solidFill>
                  <a:srgbClr val="3380E6"/>
                </a:solidFill>
                <a:latin typeface="Arial"/>
              </a:rPr>
              <a:t>…</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10035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rPr>
              <a:t>It’s not necessary to use braces in the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if there’s only one statement in the body.</a:t>
            </a:r>
          </a:p>
          <a:p>
            <a:pPr eaLnBrk="1" hangingPunct="1"/>
            <a:r>
              <a:rPr lang="en-US" altLang="en-US" dirty="0" smtClean="0">
                <a:solidFill>
                  <a:srgbClr val="000000"/>
                </a:solidFill>
              </a:rPr>
              <a:t>However, the braces are usually included to avoid confusion between the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and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statements.</a:t>
            </a:r>
          </a:p>
          <a:p>
            <a:pPr eaLnBrk="1" hangingPunct="1"/>
            <a:r>
              <a:rPr lang="en-US" altLang="en-US" dirty="0" smtClean="0">
                <a:solidFill>
                  <a:srgbClr val="000000"/>
                </a:solidFill>
              </a:rPr>
              <a:t>For example, </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while </a:t>
            </a:r>
            <a:r>
              <a:rPr lang="en-US" altLang="en-US" dirty="0" smtClean="0">
                <a:solidFill>
                  <a:srgbClr val="000000"/>
                </a:solidFill>
                <a:latin typeface="Consolas" panose="020B0609020204030204" pitchFamily="49" charset="0"/>
              </a:rPr>
              <a:t>(</a:t>
            </a:r>
            <a:r>
              <a:rPr lang="en-US" altLang="en-US" i="1" dirty="0" smtClean="0">
                <a:solidFill>
                  <a:srgbClr val="000000"/>
                </a:solidFill>
              </a:rPr>
              <a:t>condition</a:t>
            </a:r>
            <a:r>
              <a:rPr lang="en-US" altLang="en-US" dirty="0" smtClean="0">
                <a:solidFill>
                  <a:srgbClr val="000000"/>
                </a:solidFill>
                <a:latin typeface="Consolas" panose="020B0609020204030204" pitchFamily="49" charset="0"/>
              </a:rPr>
              <a:t>)</a:t>
            </a:r>
          </a:p>
          <a:p>
            <a:pPr eaLnBrk="1" hangingPunct="1"/>
            <a:r>
              <a:rPr lang="en-US" altLang="en-US" dirty="0" smtClean="0">
                <a:solidFill>
                  <a:srgbClr val="000000"/>
                </a:solidFill>
              </a:rPr>
              <a:t>is normally regarded as the header to a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a:t>
            </a:r>
          </a:p>
        </p:txBody>
      </p:sp>
    </p:spTree>
    <p:extLst>
      <p:ext uri="{BB962C8B-B14F-4D97-AF65-F5344CB8AC3E}">
        <p14:creationId xmlns:p14="http://schemas.microsoft.com/office/powerpoint/2010/main" val="37298528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4.8  </a:t>
            </a:r>
            <a:r>
              <a:rPr lang="en-US" dirty="0" smtClean="0">
                <a:solidFill>
                  <a:srgbClr val="3380E6"/>
                </a:solidFill>
                <a:latin typeface="Consolas" panose="020B0609020204030204" pitchFamily="49" charset="0"/>
              </a:rPr>
              <a:t>do</a:t>
            </a:r>
            <a:r>
              <a:rPr lang="en-US" dirty="0" smtClean="0">
                <a:solidFill>
                  <a:srgbClr val="3380E6"/>
                </a:solidFill>
                <a:latin typeface="Arial"/>
              </a:rPr>
              <a:t>…</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101379"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rPr>
              <a:t>A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with no braces around the single-statement body appears as </a:t>
            </a:r>
          </a:p>
          <a:p>
            <a:pPr lvl="2" eaLnBrk="1" hangingPunct="1">
              <a:lnSpc>
                <a:spcPct val="90000"/>
              </a:lnSpc>
              <a:buFont typeface="Wingdings 2" panose="05020102010507070707" pitchFamily="18" charset="2"/>
              <a:buNone/>
            </a:pPr>
            <a:r>
              <a:rPr lang="en-US" altLang="en-US" b="1" dirty="0" smtClean="0">
                <a:solidFill>
                  <a:srgbClr val="0000FF"/>
                </a:solidFill>
                <a:latin typeface="Consolas" panose="020B0609020204030204" pitchFamily="49" charset="0"/>
              </a:rPr>
              <a:t>	</a:t>
            </a:r>
            <a:r>
              <a:rPr lang="en-US" altLang="en-US" dirty="0" smtClean="0">
                <a:solidFill>
                  <a:srgbClr val="0000FF"/>
                </a:solidFill>
                <a:latin typeface="Consolas" panose="020B0609020204030204" pitchFamily="49" charset="0"/>
              </a:rPr>
              <a:t>do</a:t>
            </a:r>
            <a:r>
              <a:rPr lang="en-US" altLang="en-US" dirty="0" smtClean="0">
                <a:solidFill>
                  <a:srgbClr val="000000"/>
                </a:solidFill>
                <a:latin typeface="Consolas" panose="020B0609020204030204" pitchFamily="49" charset="0"/>
              </a:rPr>
              <a:t> </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   </a:t>
            </a:r>
            <a:r>
              <a:rPr lang="en-US" altLang="en-US" i="1" dirty="0" smtClean="0">
                <a:solidFill>
                  <a:srgbClr val="000000"/>
                </a:solidFill>
              </a:rPr>
              <a:t>statement</a:t>
            </a:r>
            <a:r>
              <a:rPr lang="en-US" altLang="en-US" dirty="0" smtClean="0">
                <a:solidFill>
                  <a:srgbClr val="000000"/>
                </a:solidFill>
              </a:rPr>
              <a:t/>
            </a:r>
            <a:br>
              <a:rPr lang="en-US" altLang="en-US" dirty="0" smtClean="0">
                <a:solidFill>
                  <a:srgbClr val="000000"/>
                </a:solidFill>
              </a:rPr>
            </a:br>
            <a:r>
              <a:rPr lang="en-US" altLang="en-US" dirty="0" smtClean="0">
                <a:solidFill>
                  <a:srgbClr val="0000FF"/>
                </a:solidFill>
                <a:latin typeface="Consolas" panose="020B0609020204030204" pitchFamily="49" charset="0"/>
              </a:rPr>
              <a:t>while </a:t>
            </a:r>
            <a:r>
              <a:rPr lang="en-US" altLang="en-US" dirty="0" smtClean="0">
                <a:solidFill>
                  <a:srgbClr val="000000"/>
                </a:solidFill>
                <a:latin typeface="Consolas" panose="020B0609020204030204" pitchFamily="49" charset="0"/>
              </a:rPr>
              <a:t>(</a:t>
            </a:r>
            <a:r>
              <a:rPr lang="en-US" altLang="en-US" i="1" dirty="0" smtClean="0">
                <a:solidFill>
                  <a:srgbClr val="000000"/>
                </a:solidFill>
              </a:rPr>
              <a:t>condition</a:t>
            </a:r>
            <a:r>
              <a:rPr lang="en-US" altLang="en-US" dirty="0" smtClean="0">
                <a:solidFill>
                  <a:srgbClr val="000000"/>
                </a:solidFill>
                <a:latin typeface="Times" pitchFamily="50" charset="0"/>
              </a:rPr>
              <a:t>)</a:t>
            </a:r>
            <a:r>
              <a:rPr lang="en-US" altLang="en-US"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rPr>
              <a:t>which can be confusing.</a:t>
            </a:r>
          </a:p>
          <a:p>
            <a:pPr eaLnBrk="1" hangingPunct="1">
              <a:lnSpc>
                <a:spcPct val="90000"/>
              </a:lnSpc>
            </a:pPr>
            <a:r>
              <a:rPr lang="en-US" altLang="en-US" dirty="0" smtClean="0">
                <a:solidFill>
                  <a:srgbClr val="000000"/>
                </a:solidFill>
              </a:rPr>
              <a:t>The last line—</a:t>
            </a:r>
            <a:r>
              <a:rPr lang="en-US" altLang="en-US" dirty="0" smtClean="0">
                <a:solidFill>
                  <a:srgbClr val="000000"/>
                </a:solidFill>
                <a:latin typeface="Consolas" panose="020B0609020204030204" pitchFamily="49" charset="0"/>
              </a:rPr>
              <a:t>while(</a:t>
            </a:r>
            <a:r>
              <a:rPr lang="en-US" altLang="en-US" i="1" dirty="0" smtClean="0">
                <a:solidFill>
                  <a:srgbClr val="000000"/>
                </a:solidFill>
              </a:rPr>
              <a:t>condition)</a:t>
            </a:r>
            <a:r>
              <a:rPr lang="en-US" altLang="en-US" dirty="0" smtClean="0">
                <a:solidFill>
                  <a:srgbClr val="000000"/>
                </a:solidFill>
                <a:latin typeface="Consolas" panose="020B0609020204030204" pitchFamily="49" charset="0"/>
              </a:rPr>
              <a:t>;</a:t>
            </a:r>
            <a:r>
              <a:rPr lang="en-US" altLang="en-US" dirty="0" smtClean="0">
                <a:solidFill>
                  <a:srgbClr val="000000"/>
                </a:solidFill>
              </a:rPr>
              <a:t>—may be misinterpreted as a </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containing an empty statement.</a:t>
            </a:r>
          </a:p>
          <a:p>
            <a:pPr eaLnBrk="1" hangingPunct="1">
              <a:lnSpc>
                <a:spcPct val="90000"/>
              </a:lnSpc>
            </a:pPr>
            <a:r>
              <a:rPr lang="en-US" altLang="en-US" dirty="0" smtClean="0">
                <a:solidFill>
                  <a:srgbClr val="000000"/>
                </a:solidFill>
              </a:rPr>
              <a:t>Thus, to avoid confusion, the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with one statement is often written as follows:</a:t>
            </a:r>
          </a:p>
        </p:txBody>
      </p:sp>
    </p:spTree>
    <p:extLst>
      <p:ext uri="{BB962C8B-B14F-4D97-AF65-F5344CB8AC3E}">
        <p14:creationId xmlns:p14="http://schemas.microsoft.com/office/powerpoint/2010/main" val="34023451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4.8  </a:t>
            </a:r>
            <a:r>
              <a:rPr lang="en-US" dirty="0" smtClean="0">
                <a:solidFill>
                  <a:srgbClr val="3380E6"/>
                </a:solidFill>
                <a:latin typeface="Consolas" panose="020B0609020204030204" pitchFamily="49" charset="0"/>
              </a:rPr>
              <a:t>do</a:t>
            </a:r>
            <a:r>
              <a:rPr lang="en-US" dirty="0" smtClean="0">
                <a:solidFill>
                  <a:srgbClr val="3380E6"/>
                </a:solidFill>
                <a:latin typeface="Arial"/>
              </a:rPr>
              <a:t>…</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104451" name="Text Placeholder 2"/>
          <p:cNvSpPr>
            <a:spLocks noGrp="1"/>
          </p:cNvSpPr>
          <p:nvPr>
            <p:ph type="body" idx="1"/>
          </p:nvPr>
        </p:nvSpPr>
        <p:spPr/>
        <p:txBody>
          <a:bodyPr/>
          <a:lstStyle/>
          <a:p>
            <a:pPr eaLnBrk="1" hangingPunct="1"/>
            <a:r>
              <a:rPr lang="en-US" altLang="en-US" dirty="0" smtClean="0">
                <a:solidFill>
                  <a:srgbClr val="000000"/>
                </a:solidFill>
              </a:rPr>
              <a:t>Figure 4.9 uses a </a:t>
            </a:r>
            <a:r>
              <a:rPr lang="en-US" altLang="en-US" dirty="0" smtClean="0">
                <a:solidFill>
                  <a:srgbClr val="000000"/>
                </a:solidFill>
                <a:latin typeface="Consolas" panose="020B0609020204030204" pitchFamily="49" charset="0"/>
              </a:rPr>
              <a:t>do</a:t>
            </a:r>
            <a:r>
              <a:rPr lang="en-US" altLang="en-US" dirty="0" smtClean="0">
                <a:solidFill>
                  <a:srgbClr val="000000"/>
                </a:solidFill>
              </a:rPr>
              <a:t>…</a:t>
            </a:r>
            <a:r>
              <a:rPr lang="en-US" altLang="en-US" dirty="0" smtClean="0">
                <a:solidFill>
                  <a:srgbClr val="000000"/>
                </a:solidFill>
                <a:latin typeface="Consolas" panose="020B0609020204030204" pitchFamily="49" charset="0"/>
              </a:rPr>
              <a:t>while</a:t>
            </a:r>
            <a:r>
              <a:rPr lang="en-US" altLang="en-US" dirty="0" smtClean="0">
                <a:solidFill>
                  <a:srgbClr val="000000"/>
                </a:solidFill>
              </a:rPr>
              <a:t> statement to print the numbers from 1 to 10.</a:t>
            </a:r>
          </a:p>
          <a:p>
            <a:pPr eaLnBrk="1" hangingPunct="1"/>
            <a:r>
              <a:rPr lang="en-US" altLang="en-US" dirty="0" smtClean="0">
                <a:solidFill>
                  <a:srgbClr val="000000"/>
                </a:solidFill>
              </a:rPr>
              <a:t>The control variable </a:t>
            </a:r>
            <a:r>
              <a:rPr lang="en-US" altLang="en-US" dirty="0" smtClean="0">
                <a:solidFill>
                  <a:srgbClr val="000000"/>
                </a:solidFill>
                <a:latin typeface="Consolas" panose="020B0609020204030204" pitchFamily="49" charset="0"/>
              </a:rPr>
              <a:t>counter</a:t>
            </a:r>
            <a:r>
              <a:rPr lang="en-US" altLang="en-US" dirty="0" smtClean="0">
                <a:solidFill>
                  <a:srgbClr val="000000"/>
                </a:solidFill>
              </a:rPr>
              <a:t> is </a:t>
            </a:r>
            <a:r>
              <a:rPr lang="en-US" altLang="en-US" dirty="0" err="1" smtClean="0">
                <a:solidFill>
                  <a:srgbClr val="000000"/>
                </a:solidFill>
              </a:rPr>
              <a:t>preincremented</a:t>
            </a:r>
            <a:r>
              <a:rPr lang="en-US" altLang="en-US" dirty="0" smtClean="0">
                <a:solidFill>
                  <a:srgbClr val="000000"/>
                </a:solidFill>
              </a:rPr>
              <a:t> in the loop-continuation test.</a:t>
            </a:r>
          </a:p>
        </p:txBody>
      </p:sp>
    </p:spTree>
    <p:extLst>
      <p:ext uri="{BB962C8B-B14F-4D97-AF65-F5344CB8AC3E}">
        <p14:creationId xmlns:p14="http://schemas.microsoft.com/office/powerpoint/2010/main" val="352895481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7710442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4.8  </a:t>
            </a:r>
            <a:r>
              <a:rPr lang="en-US" dirty="0" smtClean="0">
                <a:solidFill>
                  <a:srgbClr val="3380E6"/>
                </a:solidFill>
                <a:latin typeface="Consolas" panose="020B0609020204030204" pitchFamily="49" charset="0"/>
              </a:rPr>
              <a:t>do</a:t>
            </a:r>
            <a:r>
              <a:rPr lang="en-US" dirty="0" smtClean="0">
                <a:solidFill>
                  <a:srgbClr val="3380E6"/>
                </a:solidFill>
                <a:latin typeface="Arial"/>
              </a:rPr>
              <a:t>…</a:t>
            </a:r>
            <a:r>
              <a:rPr lang="en-US" dirty="0" smtClean="0">
                <a:solidFill>
                  <a:srgbClr val="3380E6"/>
                </a:solidFill>
                <a:latin typeface="Consolas" panose="020B0609020204030204" pitchFamily="49" charset="0"/>
              </a:rPr>
              <a:t>while</a:t>
            </a:r>
            <a:r>
              <a:rPr lang="en-US" dirty="0" smtClean="0">
                <a:solidFill>
                  <a:srgbClr val="3380E6"/>
                </a:solidFill>
                <a:latin typeface="Arial"/>
              </a:rPr>
              <a:t> Iteration Statement (Cont.)</a:t>
            </a:r>
          </a:p>
        </p:txBody>
      </p:sp>
      <p:sp>
        <p:nvSpPr>
          <p:cNvPr id="1054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do…while</a:t>
            </a:r>
            <a:r>
              <a:rPr lang="en-US" b="1" i="1" dirty="0" smtClean="0">
                <a:solidFill>
                  <a:srgbClr val="000000"/>
                </a:solidFill>
              </a:rPr>
              <a:t> Statement Flowchart</a:t>
            </a:r>
          </a:p>
          <a:p>
            <a:pPr eaLnBrk="1" hangingPunct="1">
              <a:defRPr/>
            </a:pPr>
            <a:r>
              <a:rPr lang="en-US" dirty="0" smtClean="0">
                <a:solidFill>
                  <a:srgbClr val="000000"/>
                </a:solidFill>
              </a:rPr>
              <a:t>Figure 4.10 shows the </a:t>
            </a:r>
            <a:r>
              <a:rPr lang="en-US" dirty="0" smtClean="0">
                <a:solidFill>
                  <a:srgbClr val="000000"/>
                </a:solidFill>
                <a:latin typeface="Consolas" panose="020B0609020204030204" pitchFamily="49" charset="0"/>
              </a:rPr>
              <a:t>do</a:t>
            </a:r>
            <a:r>
              <a:rPr lang="en-US" dirty="0" smtClean="0">
                <a:solidFill>
                  <a:srgbClr val="000000"/>
                </a:solidFill>
              </a:rPr>
              <a:t>…</a:t>
            </a:r>
            <a:r>
              <a:rPr lang="en-US" dirty="0" smtClean="0">
                <a:solidFill>
                  <a:srgbClr val="000000"/>
                </a:solidFill>
                <a:latin typeface="Consolas" panose="020B0609020204030204" pitchFamily="49" charset="0"/>
              </a:rPr>
              <a:t>while</a:t>
            </a:r>
            <a:r>
              <a:rPr lang="en-US" dirty="0" smtClean="0">
                <a:solidFill>
                  <a:srgbClr val="000000"/>
                </a:solidFill>
              </a:rPr>
              <a:t> statement flowchart, which makes it clear that the loop-continuation condition does not execute until after the action is performed </a:t>
            </a:r>
            <a:r>
              <a:rPr lang="en-US" i="1" dirty="0" smtClean="0">
                <a:solidFill>
                  <a:srgbClr val="000000"/>
                </a:solidFill>
              </a:rPr>
              <a:t>at least once</a:t>
            </a:r>
            <a:r>
              <a:rPr lang="en-US" dirty="0" smtClean="0">
                <a:solidFill>
                  <a:srgbClr val="000000"/>
                </a:solidFill>
              </a:rPr>
              <a:t>.</a:t>
            </a:r>
          </a:p>
        </p:txBody>
      </p:sp>
    </p:spTree>
    <p:extLst>
      <p:ext uri="{BB962C8B-B14F-4D97-AF65-F5344CB8AC3E}">
        <p14:creationId xmlns:p14="http://schemas.microsoft.com/office/powerpoint/2010/main" val="2375167338"/>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9279669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Arial"/>
              </a:rPr>
              <a:t>4.9  </a:t>
            </a:r>
            <a:r>
              <a:rPr lang="en-US" dirty="0" smtClean="0">
                <a:solidFill>
                  <a:srgbClr val="3380E6"/>
                </a:solidFill>
                <a:latin typeface="Consolas" panose="020B0609020204030204" pitchFamily="49" charset="0"/>
              </a:rPr>
              <a:t>break</a:t>
            </a:r>
            <a:r>
              <a:rPr lang="en-US" dirty="0" smtClean="0">
                <a:solidFill>
                  <a:srgbClr val="3380E6"/>
                </a:solidFill>
                <a:latin typeface="Arial"/>
              </a:rPr>
              <a:t> and </a:t>
            </a:r>
            <a:r>
              <a:rPr lang="en-US" dirty="0" smtClean="0">
                <a:solidFill>
                  <a:srgbClr val="3380E6"/>
                </a:solidFill>
                <a:latin typeface="Consolas" panose="020B0609020204030204" pitchFamily="49" charset="0"/>
              </a:rPr>
              <a:t>continue</a:t>
            </a:r>
            <a:r>
              <a:rPr lang="en-US" dirty="0" smtClean="0">
                <a:solidFill>
                  <a:srgbClr val="3380E6"/>
                </a:solidFill>
                <a:latin typeface="Arial"/>
              </a:rPr>
              <a:t> Statements</a:t>
            </a:r>
          </a:p>
        </p:txBody>
      </p:sp>
      <p:sp>
        <p:nvSpPr>
          <p:cNvPr id="107523" name="Text Placeholder 2"/>
          <p:cNvSpPr>
            <a:spLocks noGrp="1"/>
          </p:cNvSpPr>
          <p:nvPr>
            <p:ph type="body" idx="1"/>
          </p:nvPr>
        </p:nvSpPr>
        <p:spPr/>
        <p:txBody>
          <a:bodyPr>
            <a:normAutofit fontScale="85000" lnSpcReduction="10000"/>
          </a:bodyPr>
          <a:lstStyle/>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break</a:t>
            </a:r>
            <a:r>
              <a:rPr lang="en-US" dirty="0" smtClean="0">
                <a:solidFill>
                  <a:srgbClr val="000000"/>
                </a:solidFill>
              </a:rPr>
              <a:t> and </a:t>
            </a:r>
            <a:r>
              <a:rPr lang="en-US" dirty="0" smtClean="0">
                <a:solidFill>
                  <a:srgbClr val="000000"/>
                </a:solidFill>
                <a:latin typeface="Consolas" panose="020B0609020204030204" pitchFamily="49" charset="0"/>
              </a:rPr>
              <a:t>continue</a:t>
            </a:r>
            <a:r>
              <a:rPr lang="en-US" dirty="0" smtClean="0">
                <a:solidFill>
                  <a:srgbClr val="000000"/>
                </a:solidFill>
              </a:rPr>
              <a:t> statements are used to alter the flow of control.</a:t>
            </a:r>
          </a:p>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break</a:t>
            </a:r>
            <a:r>
              <a:rPr lang="en-US" sz="2400" b="1" i="1" dirty="0" smtClean="0">
                <a:solidFill>
                  <a:srgbClr val="000000"/>
                </a:solidFill>
              </a:rPr>
              <a:t> </a:t>
            </a:r>
            <a:r>
              <a:rPr lang="en-US" b="1" i="1" dirty="0" smtClean="0">
                <a:solidFill>
                  <a:srgbClr val="000000"/>
                </a:solidFill>
              </a:rPr>
              <a:t>Statement</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break</a:t>
            </a:r>
            <a:r>
              <a:rPr lang="en-US" dirty="0" smtClean="0">
                <a:solidFill>
                  <a:srgbClr val="000000"/>
                </a:solidFill>
              </a:rPr>
              <a:t> statement, when executed in a </a:t>
            </a:r>
            <a:r>
              <a:rPr lang="en-US" dirty="0" smtClean="0">
                <a:solidFill>
                  <a:srgbClr val="000000"/>
                </a:solidFill>
                <a:latin typeface="Consolas" panose="020B0609020204030204" pitchFamily="49" charset="0"/>
              </a:rPr>
              <a:t>while</a:t>
            </a:r>
            <a:r>
              <a:rPr lang="en-US" dirty="0" smtClean="0">
                <a:solidFill>
                  <a:srgbClr val="000000"/>
                </a:solidFill>
              </a:rPr>
              <a:t>, </a:t>
            </a:r>
            <a:r>
              <a:rPr lang="en-US" dirty="0" smtClean="0">
                <a:solidFill>
                  <a:srgbClr val="000000"/>
                </a:solidFill>
                <a:latin typeface="Consolas" panose="020B0609020204030204" pitchFamily="49" charset="0"/>
              </a:rPr>
              <a:t>for</a:t>
            </a:r>
            <a:r>
              <a:rPr lang="en-US" dirty="0" smtClean="0">
                <a:solidFill>
                  <a:srgbClr val="000000"/>
                </a:solidFill>
              </a:rPr>
              <a:t>, </a:t>
            </a:r>
            <a:r>
              <a:rPr lang="en-US" dirty="0" smtClean="0">
                <a:solidFill>
                  <a:srgbClr val="000000"/>
                </a:solidFill>
                <a:latin typeface="Consolas" panose="020B0609020204030204" pitchFamily="49" charset="0"/>
              </a:rPr>
              <a:t>do</a:t>
            </a:r>
            <a:r>
              <a:rPr lang="en-US" dirty="0" smtClean="0">
                <a:solidFill>
                  <a:srgbClr val="000000"/>
                </a:solidFill>
              </a:rPr>
              <a:t>…</a:t>
            </a:r>
            <a:r>
              <a:rPr lang="en-US" dirty="0" smtClean="0">
                <a:solidFill>
                  <a:srgbClr val="000000"/>
                </a:solidFill>
                <a:latin typeface="Consolas" panose="020B0609020204030204" pitchFamily="49" charset="0"/>
              </a:rPr>
              <a:t>while</a:t>
            </a:r>
            <a:r>
              <a:rPr lang="en-US" dirty="0" smtClean="0">
                <a:solidFill>
                  <a:srgbClr val="000000"/>
                </a:solidFill>
              </a:rPr>
              <a:t> or </a:t>
            </a:r>
            <a:r>
              <a:rPr lang="en-US" dirty="0" smtClean="0">
                <a:solidFill>
                  <a:srgbClr val="000000"/>
                </a:solidFill>
                <a:latin typeface="Consolas" panose="020B0609020204030204" pitchFamily="49" charset="0"/>
              </a:rPr>
              <a:t>switch</a:t>
            </a:r>
            <a:r>
              <a:rPr lang="en-US" dirty="0" smtClean="0">
                <a:solidFill>
                  <a:srgbClr val="000000"/>
                </a:solidFill>
              </a:rPr>
              <a:t> statement, causes an immediate exit from that statement.</a:t>
            </a:r>
          </a:p>
          <a:p>
            <a:pPr eaLnBrk="1" hangingPunct="1">
              <a:defRPr/>
            </a:pPr>
            <a:r>
              <a:rPr lang="en-US" dirty="0" smtClean="0">
                <a:solidFill>
                  <a:srgbClr val="000000"/>
                </a:solidFill>
              </a:rPr>
              <a:t>Program execution continues with the next statement.</a:t>
            </a:r>
          </a:p>
          <a:p>
            <a:pPr eaLnBrk="1" hangingPunct="1">
              <a:defRPr/>
            </a:pPr>
            <a:r>
              <a:rPr lang="en-US" dirty="0" smtClean="0">
                <a:solidFill>
                  <a:srgbClr val="000000"/>
                </a:solidFill>
              </a:rPr>
              <a:t>Common uses of the </a:t>
            </a:r>
            <a:r>
              <a:rPr lang="en-US" dirty="0" smtClean="0">
                <a:solidFill>
                  <a:srgbClr val="000000"/>
                </a:solidFill>
                <a:latin typeface="Consolas" panose="020B0609020204030204" pitchFamily="49" charset="0"/>
              </a:rPr>
              <a:t>break</a:t>
            </a:r>
            <a:r>
              <a:rPr lang="en-US" dirty="0" smtClean="0">
                <a:solidFill>
                  <a:srgbClr val="000000"/>
                </a:solidFill>
              </a:rPr>
              <a:t> statement are to escape early from a loop or to skip the remainder of a </a:t>
            </a:r>
            <a:r>
              <a:rPr lang="en-US" dirty="0" smtClean="0">
                <a:solidFill>
                  <a:srgbClr val="000000"/>
                </a:solidFill>
                <a:latin typeface="Consolas" panose="020B0609020204030204" pitchFamily="49" charset="0"/>
              </a:rPr>
              <a:t>switch</a:t>
            </a:r>
            <a:r>
              <a:rPr lang="en-US" dirty="0" smtClean="0">
                <a:solidFill>
                  <a:srgbClr val="000000"/>
                </a:solidFill>
              </a:rPr>
              <a:t> statement (as in Fig. 4.7).</a:t>
            </a:r>
          </a:p>
        </p:txBody>
      </p:sp>
    </p:spTree>
    <p:extLst>
      <p:ext uri="{BB962C8B-B14F-4D97-AF65-F5344CB8AC3E}">
        <p14:creationId xmlns:p14="http://schemas.microsoft.com/office/powerpoint/2010/main" val="345636787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4.9  </a:t>
            </a:r>
            <a:r>
              <a:rPr lang="en-US" dirty="0" smtClean="0">
                <a:solidFill>
                  <a:srgbClr val="3380E6"/>
                </a:solidFill>
                <a:latin typeface="Consolas" panose="020B0609020204030204" pitchFamily="49" charset="0"/>
              </a:rPr>
              <a:t>break</a:t>
            </a:r>
            <a:r>
              <a:rPr lang="en-US" dirty="0" smtClean="0">
                <a:solidFill>
                  <a:srgbClr val="3380E6"/>
                </a:solidFill>
                <a:latin typeface="Arial"/>
              </a:rPr>
              <a:t> and </a:t>
            </a:r>
            <a:r>
              <a:rPr lang="en-US" dirty="0" smtClean="0">
                <a:solidFill>
                  <a:srgbClr val="3380E6"/>
                </a:solidFill>
                <a:latin typeface="Consolas" panose="020B0609020204030204" pitchFamily="49" charset="0"/>
              </a:rPr>
              <a:t>continue</a:t>
            </a:r>
            <a:r>
              <a:rPr lang="en-US" dirty="0" smtClean="0">
                <a:solidFill>
                  <a:srgbClr val="3380E6"/>
                </a:solidFill>
                <a:latin typeface="Arial"/>
              </a:rPr>
              <a:t> Statements (Cont.)</a:t>
            </a:r>
          </a:p>
        </p:txBody>
      </p:sp>
      <p:sp>
        <p:nvSpPr>
          <p:cNvPr id="109571" name="Text Placeholder 2"/>
          <p:cNvSpPr>
            <a:spLocks noGrp="1"/>
          </p:cNvSpPr>
          <p:nvPr>
            <p:ph type="body" idx="1"/>
          </p:nvPr>
        </p:nvSpPr>
        <p:spPr/>
        <p:txBody>
          <a:bodyPr/>
          <a:lstStyle/>
          <a:p>
            <a:pPr eaLnBrk="1" hangingPunct="1"/>
            <a:r>
              <a:rPr lang="en-US" altLang="en-US" dirty="0" smtClean="0">
                <a:solidFill>
                  <a:srgbClr val="000000"/>
                </a:solidFill>
              </a:rPr>
              <a:t>Figure 4.11 demonstrates the break statement in a </a:t>
            </a:r>
            <a:r>
              <a:rPr lang="en-US" altLang="en-US" dirty="0" smtClean="0">
                <a:solidFill>
                  <a:srgbClr val="000000"/>
                </a:solidFill>
                <a:latin typeface="Consolas" panose="020B0609020204030204" pitchFamily="49" charset="0"/>
              </a:rPr>
              <a:t>for</a:t>
            </a:r>
            <a:r>
              <a:rPr lang="en-US" altLang="en-US" dirty="0" smtClean="0">
                <a:solidFill>
                  <a:srgbClr val="000000"/>
                </a:solidFill>
              </a:rPr>
              <a:t> iteration statement.</a:t>
            </a:r>
          </a:p>
          <a:p>
            <a:pPr eaLnBrk="1" hangingPunct="1"/>
            <a:r>
              <a:rPr lang="en-US" altLang="en-US" dirty="0" smtClean="0">
                <a:solidFill>
                  <a:srgbClr val="000000"/>
                </a:solidFill>
              </a:rPr>
              <a:t>When the </a:t>
            </a:r>
            <a:r>
              <a:rPr lang="en-US" altLang="en-US" dirty="0" smtClean="0">
                <a:solidFill>
                  <a:srgbClr val="000000"/>
                </a:solidFill>
                <a:latin typeface="Consolas" panose="020B0609020204030204" pitchFamily="49" charset="0"/>
              </a:rPr>
              <a:t>if</a:t>
            </a:r>
            <a:r>
              <a:rPr lang="en-US" altLang="en-US" dirty="0" smtClean="0">
                <a:solidFill>
                  <a:srgbClr val="000000"/>
                </a:solidFill>
              </a:rPr>
              <a:t> statement detects that </a:t>
            </a:r>
            <a:r>
              <a:rPr lang="en-US" altLang="en-US" dirty="0" smtClean="0">
                <a:solidFill>
                  <a:srgbClr val="000000"/>
                </a:solidFill>
                <a:latin typeface="Consolas" panose="020B0609020204030204" pitchFamily="49" charset="0"/>
              </a:rPr>
              <a:t>x</a:t>
            </a:r>
            <a:r>
              <a:rPr lang="en-US" altLang="en-US" dirty="0" smtClean="0">
                <a:solidFill>
                  <a:srgbClr val="000000"/>
                </a:solidFill>
              </a:rPr>
              <a:t> has become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r>
              <a:rPr lang="en-US" altLang="en-US" dirty="0" smtClean="0">
                <a:solidFill>
                  <a:srgbClr val="000000"/>
                </a:solidFill>
                <a:latin typeface="Consolas" panose="020B0609020204030204" pitchFamily="49" charset="0"/>
              </a:rPr>
              <a:t>break</a:t>
            </a:r>
            <a:r>
              <a:rPr lang="en-US" altLang="en-US" dirty="0" smtClean="0">
                <a:solidFill>
                  <a:srgbClr val="000000"/>
                </a:solidFill>
              </a:rPr>
              <a:t> is executed.</a:t>
            </a:r>
          </a:p>
          <a:p>
            <a:pPr eaLnBrk="1" hangingPunct="1"/>
            <a:r>
              <a:rPr lang="en-US" altLang="en-US" dirty="0" smtClean="0">
                <a:solidFill>
                  <a:srgbClr val="000000"/>
                </a:solidFill>
              </a:rPr>
              <a:t>This terminates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and the program continues with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after 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a:t>
            </a:r>
          </a:p>
          <a:p>
            <a:pPr eaLnBrk="1" hangingPunct="1"/>
            <a:r>
              <a:rPr lang="en-US" altLang="en-US" dirty="0" smtClean="0">
                <a:solidFill>
                  <a:srgbClr val="000000"/>
                </a:solidFill>
              </a:rPr>
              <a:t>The loop fully executes only four times.</a:t>
            </a:r>
          </a:p>
        </p:txBody>
      </p:sp>
    </p:spTree>
    <p:extLst>
      <p:ext uri="{BB962C8B-B14F-4D97-AF65-F5344CB8AC3E}">
        <p14:creationId xmlns:p14="http://schemas.microsoft.com/office/powerpoint/2010/main" val="16812982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4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4130693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4.9  </a:t>
            </a:r>
            <a:r>
              <a:rPr lang="en-US" dirty="0" smtClean="0">
                <a:solidFill>
                  <a:srgbClr val="3380E6"/>
                </a:solidFill>
                <a:latin typeface="Consolas" panose="020B0609020204030204" pitchFamily="49" charset="0"/>
              </a:rPr>
              <a:t>break</a:t>
            </a:r>
            <a:r>
              <a:rPr lang="en-US" dirty="0" smtClean="0">
                <a:solidFill>
                  <a:srgbClr val="3380E6"/>
                </a:solidFill>
                <a:latin typeface="Arial"/>
              </a:rPr>
              <a:t> and </a:t>
            </a:r>
            <a:r>
              <a:rPr lang="en-US" dirty="0" smtClean="0">
                <a:solidFill>
                  <a:srgbClr val="3380E6"/>
                </a:solidFill>
                <a:latin typeface="Consolas" panose="020B0609020204030204" pitchFamily="49" charset="0"/>
              </a:rPr>
              <a:t>continue</a:t>
            </a:r>
            <a:r>
              <a:rPr lang="en-US" dirty="0" smtClean="0">
                <a:solidFill>
                  <a:srgbClr val="3380E6"/>
                </a:solidFill>
                <a:latin typeface="Arial"/>
              </a:rPr>
              <a:t> Statements (Cont.)</a:t>
            </a:r>
          </a:p>
        </p:txBody>
      </p:sp>
      <p:sp>
        <p:nvSpPr>
          <p:cNvPr id="111619" name="Text Placeholder 2"/>
          <p:cNvSpPr>
            <a:spLocks noGrp="1"/>
          </p:cNvSpPr>
          <p:nvPr>
            <p:ph type="body" idx="1"/>
          </p:nvPr>
        </p:nvSpPr>
        <p:spPr/>
        <p:txBody>
          <a:bodyPr>
            <a:normAutofit fontScale="77500" lnSpcReduction="20000"/>
          </a:bodyPr>
          <a:lstStyle/>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continue</a:t>
            </a:r>
            <a:r>
              <a:rPr lang="en-US" sz="2400" b="1" i="1" dirty="0" smtClean="0">
                <a:solidFill>
                  <a:srgbClr val="000000"/>
                </a:solidFill>
              </a:rPr>
              <a:t> </a:t>
            </a:r>
            <a:r>
              <a:rPr lang="en-US" b="1" i="1" dirty="0" smtClean="0">
                <a:solidFill>
                  <a:srgbClr val="000000"/>
                </a:solidFill>
              </a:rPr>
              <a:t>Statement</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continue</a:t>
            </a:r>
            <a:r>
              <a:rPr lang="en-US" dirty="0" smtClean="0">
                <a:solidFill>
                  <a:srgbClr val="000000"/>
                </a:solidFill>
              </a:rPr>
              <a:t> statement, when executed in a </a:t>
            </a:r>
            <a:r>
              <a:rPr lang="en-US" dirty="0" smtClean="0">
                <a:solidFill>
                  <a:srgbClr val="000000"/>
                </a:solidFill>
                <a:latin typeface="Consolas" panose="020B0609020204030204" pitchFamily="49" charset="0"/>
              </a:rPr>
              <a:t>while</a:t>
            </a:r>
            <a:r>
              <a:rPr lang="en-US" dirty="0" smtClean="0">
                <a:solidFill>
                  <a:srgbClr val="000000"/>
                </a:solidFill>
              </a:rPr>
              <a:t>, </a:t>
            </a:r>
            <a:r>
              <a:rPr lang="en-US" dirty="0" smtClean="0">
                <a:solidFill>
                  <a:srgbClr val="000000"/>
                </a:solidFill>
                <a:latin typeface="Consolas" panose="020B0609020204030204" pitchFamily="49" charset="0"/>
              </a:rPr>
              <a:t>for</a:t>
            </a:r>
            <a:r>
              <a:rPr lang="en-US" dirty="0" smtClean="0">
                <a:solidFill>
                  <a:srgbClr val="000000"/>
                </a:solidFill>
              </a:rPr>
              <a:t> or </a:t>
            </a:r>
            <a:r>
              <a:rPr lang="en-US" dirty="0" smtClean="0">
                <a:solidFill>
                  <a:srgbClr val="000000"/>
                </a:solidFill>
                <a:latin typeface="Consolas" panose="020B0609020204030204" pitchFamily="49" charset="0"/>
              </a:rPr>
              <a:t>do</a:t>
            </a:r>
            <a:r>
              <a:rPr lang="en-US" dirty="0" smtClean="0">
                <a:solidFill>
                  <a:srgbClr val="000000"/>
                </a:solidFill>
              </a:rPr>
              <a:t>…</a:t>
            </a:r>
            <a:r>
              <a:rPr lang="en-US" dirty="0" smtClean="0">
                <a:solidFill>
                  <a:srgbClr val="000000"/>
                </a:solidFill>
                <a:latin typeface="Consolas" panose="020B0609020204030204" pitchFamily="49" charset="0"/>
              </a:rPr>
              <a:t>while</a:t>
            </a:r>
            <a:r>
              <a:rPr lang="en-US" dirty="0" smtClean="0">
                <a:solidFill>
                  <a:srgbClr val="000000"/>
                </a:solidFill>
              </a:rPr>
              <a:t> statement, skips the remaining statements in the body of that control statement and performs the next iteration of the loop.</a:t>
            </a:r>
          </a:p>
          <a:p>
            <a:pPr eaLnBrk="1" hangingPunct="1">
              <a:defRPr/>
            </a:pPr>
            <a:r>
              <a:rPr lang="en-US" dirty="0" smtClean="0">
                <a:solidFill>
                  <a:srgbClr val="000000"/>
                </a:solidFill>
              </a:rPr>
              <a:t>In </a:t>
            </a:r>
            <a:r>
              <a:rPr lang="en-US" dirty="0" smtClean="0">
                <a:solidFill>
                  <a:srgbClr val="000000"/>
                </a:solidFill>
                <a:latin typeface="Consolas" panose="020B0609020204030204" pitchFamily="49" charset="0"/>
              </a:rPr>
              <a:t>while</a:t>
            </a:r>
            <a:r>
              <a:rPr lang="en-US" dirty="0" smtClean="0">
                <a:solidFill>
                  <a:srgbClr val="000000"/>
                </a:solidFill>
              </a:rPr>
              <a:t> and </a:t>
            </a:r>
            <a:r>
              <a:rPr lang="en-US" dirty="0" smtClean="0">
                <a:solidFill>
                  <a:srgbClr val="000000"/>
                </a:solidFill>
                <a:latin typeface="Consolas" panose="020B0609020204030204" pitchFamily="49" charset="0"/>
              </a:rPr>
              <a:t>do</a:t>
            </a:r>
            <a:r>
              <a:rPr lang="en-US" dirty="0" smtClean="0">
                <a:solidFill>
                  <a:srgbClr val="000000"/>
                </a:solidFill>
              </a:rPr>
              <a:t>…</a:t>
            </a:r>
            <a:r>
              <a:rPr lang="en-US" dirty="0" smtClean="0">
                <a:solidFill>
                  <a:srgbClr val="000000"/>
                </a:solidFill>
                <a:latin typeface="Consolas" panose="020B0609020204030204" pitchFamily="49" charset="0"/>
              </a:rPr>
              <a:t>while</a:t>
            </a:r>
            <a:r>
              <a:rPr lang="en-US" dirty="0" smtClean="0">
                <a:solidFill>
                  <a:srgbClr val="000000"/>
                </a:solidFill>
              </a:rPr>
              <a:t> statements, the loop-continuation test is evaluated immediately </a:t>
            </a:r>
            <a:r>
              <a:rPr lang="en-US" i="1" dirty="0" smtClean="0">
                <a:solidFill>
                  <a:srgbClr val="000000"/>
                </a:solidFill>
              </a:rPr>
              <a:t>after</a:t>
            </a:r>
            <a:r>
              <a:rPr lang="en-US" dirty="0" smtClean="0">
                <a:solidFill>
                  <a:srgbClr val="000000"/>
                </a:solidFill>
              </a:rPr>
              <a:t> the </a:t>
            </a:r>
            <a:r>
              <a:rPr lang="en-US" dirty="0" smtClean="0">
                <a:solidFill>
                  <a:srgbClr val="000000"/>
                </a:solidFill>
                <a:latin typeface="Consolas" panose="020B0609020204030204" pitchFamily="49" charset="0"/>
              </a:rPr>
              <a:t>continue</a:t>
            </a:r>
            <a:r>
              <a:rPr lang="en-US" dirty="0" smtClean="0">
                <a:solidFill>
                  <a:srgbClr val="000000"/>
                </a:solidFill>
              </a:rPr>
              <a:t> statement is executed.</a:t>
            </a:r>
          </a:p>
          <a:p>
            <a:pPr eaLnBrk="1" hangingPunct="1">
              <a:defRPr/>
            </a:pPr>
            <a:r>
              <a:rPr lang="en-US" dirty="0" smtClean="0">
                <a:solidFill>
                  <a:srgbClr val="000000"/>
                </a:solidFill>
              </a:rPr>
              <a:t>In the </a:t>
            </a:r>
            <a:r>
              <a:rPr lang="en-US" dirty="0" smtClean="0">
                <a:solidFill>
                  <a:srgbClr val="000000"/>
                </a:solidFill>
                <a:latin typeface="Consolas" panose="020B0609020204030204" pitchFamily="49" charset="0"/>
              </a:rPr>
              <a:t>for</a:t>
            </a:r>
            <a:r>
              <a:rPr lang="en-US" dirty="0" smtClean="0">
                <a:solidFill>
                  <a:srgbClr val="000000"/>
                </a:solidFill>
              </a:rPr>
              <a:t> statement, the increment expression is executed, then the loop-continuation test is evaluated.</a:t>
            </a:r>
          </a:p>
          <a:p>
            <a:pPr>
              <a:defRPr/>
            </a:pPr>
            <a:r>
              <a:rPr lang="en-US" altLang="en-US" dirty="0">
                <a:solidFill>
                  <a:srgbClr val="000000"/>
                </a:solidFill>
              </a:rPr>
              <a:t>Figure 4.12 uses the </a:t>
            </a:r>
            <a:r>
              <a:rPr lang="en-US" altLang="en-US" dirty="0">
                <a:solidFill>
                  <a:srgbClr val="000000"/>
                </a:solidFill>
                <a:latin typeface="Consolas" panose="020B0609020204030204" pitchFamily="49" charset="0"/>
              </a:rPr>
              <a:t>continue</a:t>
            </a:r>
            <a:r>
              <a:rPr lang="en-US" altLang="en-US" dirty="0">
                <a:solidFill>
                  <a:srgbClr val="000000"/>
                </a:solidFill>
              </a:rPr>
              <a:t> statement in a </a:t>
            </a:r>
            <a:r>
              <a:rPr lang="en-US" altLang="en-US" dirty="0">
                <a:solidFill>
                  <a:srgbClr val="000000"/>
                </a:solidFill>
                <a:latin typeface="Consolas" panose="020B0609020204030204" pitchFamily="49" charset="0"/>
              </a:rPr>
              <a:t>for</a:t>
            </a:r>
            <a:r>
              <a:rPr lang="en-US" altLang="en-US" dirty="0">
                <a:solidFill>
                  <a:srgbClr val="000000"/>
                </a:solidFill>
              </a:rPr>
              <a:t> statement to skip the </a:t>
            </a:r>
            <a:r>
              <a:rPr lang="en-US" altLang="en-US" dirty="0" err="1">
                <a:solidFill>
                  <a:srgbClr val="000000"/>
                </a:solidFill>
                <a:latin typeface="Consolas" panose="020B0609020204030204" pitchFamily="49" charset="0"/>
              </a:rPr>
              <a:t>printf</a:t>
            </a:r>
            <a:r>
              <a:rPr lang="en-US" altLang="en-US" dirty="0">
                <a:solidFill>
                  <a:srgbClr val="000000"/>
                </a:solidFill>
              </a:rPr>
              <a:t> statement and begin the next iteration of the loop</a:t>
            </a:r>
            <a:r>
              <a:rPr lang="en-US" altLang="en-US" dirty="0" smtClean="0">
                <a:solidFill>
                  <a:srgbClr val="000000"/>
                </a:solidFill>
              </a:rPr>
              <a:t>.</a:t>
            </a:r>
            <a:endParaRPr lang="en-US" altLang="en-US" dirty="0">
              <a:solidFill>
                <a:srgbClr val="000000"/>
              </a:solidFill>
            </a:endParaRPr>
          </a:p>
        </p:txBody>
      </p:sp>
    </p:spTree>
    <p:extLst>
      <p:ext uri="{BB962C8B-B14F-4D97-AF65-F5344CB8AC3E}">
        <p14:creationId xmlns:p14="http://schemas.microsoft.com/office/powerpoint/2010/main" val="42446382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2"/>
  <p:tag name="MMPROD_UIDATA" val="&lt;database version=&quot;9.0&quot;&gt;&lt;object type=&quot;1&quot; unique_id=&quot;10001&quot;&gt;&lt;object type=&quot;2&quot; unique_id=&quot;10970&quot;&gt;&lt;object type=&quot;3&quot; unique_id=&quot;10972&quot;&gt;&lt;property id=&quot;20148&quot; value=&quot;5&quot;/&gt;&lt;property id=&quot;20300&quot; value=&quot;Slide 2&quot;/&gt;&lt;property id=&quot;20307&quot; value=&quot;258&quot;/&gt;&lt;/object&gt;&lt;object type=&quot;3&quot; unique_id=&quot;10973&quot;&gt;&lt;property id=&quot;20148&quot; value=&quot;5&quot;/&gt;&lt;property id=&quot;20300&quot; value=&quot;Slide 3&quot;/&gt;&lt;property id=&quot;20307&quot; value=&quot;259&quot;/&gt;&lt;/object&gt;&lt;object type=&quot;3&quot; unique_id=&quot;10974&quot;&gt;&lt;property id=&quot;20148&quot; value=&quot;5&quot;/&gt;&lt;property id=&quot;20300&quot; value=&quot;Slide 10&quot;/&gt;&lt;property id=&quot;20307&quot; value=&quot;260&quot;/&gt;&lt;/object&gt;&lt;object type=&quot;3&quot; unique_id=&quot;10975&quot;&gt;&lt;property id=&quot;20148&quot; value=&quot;5&quot;/&gt;&lt;property id=&quot;20300&quot; value=&quot;Slide 14&quot;/&gt;&lt;property id=&quot;20307&quot; value=&quot;261&quot;/&gt;&lt;/object&gt;&lt;object type=&quot;3&quot; unique_id=&quot;10976&quot;&gt;&lt;property id=&quot;20148&quot; value=&quot;5&quot;/&gt;&lt;property id=&quot;20300&quot; value=&quot;Slide 15&quot;/&gt;&lt;property id=&quot;20307&quot; value=&quot;262&quot;/&gt;&lt;/object&gt;&lt;object type=&quot;3&quot; unique_id=&quot;10977&quot;&gt;&lt;property id=&quot;20148&quot; value=&quot;5&quot;/&gt;&lt;property id=&quot;20300&quot; value=&quot;Slide 16&quot;/&gt;&lt;property id=&quot;20307&quot; value=&quot;263&quot;/&gt;&lt;/object&gt;&lt;object type=&quot;3&quot; unique_id=&quot;10978&quot;&gt;&lt;property id=&quot;20148&quot; value=&quot;5&quot;/&gt;&lt;property id=&quot;20300&quot; value=&quot;Slide 17&quot;/&gt;&lt;property id=&quot;20307&quot; value=&quot;264&quot;/&gt;&lt;/object&gt;&lt;object type=&quot;3&quot; unique_id=&quot;10979&quot;&gt;&lt;property id=&quot;20148&quot; value=&quot;5&quot;/&gt;&lt;property id=&quot;20300&quot; value=&quot;Slide 19&quot;/&gt;&lt;property id=&quot;20307&quot; value=&quot;265&quot;/&gt;&lt;/object&gt;&lt;object type=&quot;3&quot; unique_id=&quot;10980&quot;&gt;&lt;property id=&quot;20148&quot; value=&quot;5&quot;/&gt;&lt;property id=&quot;20300&quot; value=&quot;Slide 23&quot;/&gt;&lt;property id=&quot;20307&quot; value=&quot;266&quot;/&gt;&lt;/object&gt;&lt;object type=&quot;3&quot; unique_id=&quot;10981&quot;&gt;&lt;property id=&quot;20148&quot; value=&quot;5&quot;/&gt;&lt;property id=&quot;20300&quot; value=&quot;Slide 24&quot;/&gt;&lt;property id=&quot;20307&quot; value=&quot;267&quot;/&gt;&lt;/object&gt;&lt;object type=&quot;3&quot; unique_id=&quot;10982&quot;&gt;&lt;property id=&quot;20148&quot; value=&quot;5&quot;/&gt;&lt;property id=&quot;20300&quot; value=&quot;Slide 26&quot;/&gt;&lt;property id=&quot;20307&quot; value=&quot;268&quot;/&gt;&lt;/object&gt;&lt;object type=&quot;3&quot; unique_id=&quot;10983&quot;&gt;&lt;property id=&quot;20148&quot; value=&quot;5&quot;/&gt;&lt;property id=&quot;20300&quot; value=&quot;Slide 30&quot;/&gt;&lt;property id=&quot;20307&quot; value=&quot;269&quot;/&gt;&lt;/object&gt;&lt;object type=&quot;3&quot; unique_id=&quot;10984&quot;&gt;&lt;property id=&quot;20148&quot; value=&quot;5&quot;/&gt;&lt;property id=&quot;20300&quot; value=&quot;Slide 33&quot;/&gt;&lt;property id=&quot;20307&quot; value=&quot;270&quot;/&gt;&lt;/object&gt;&lt;object type=&quot;3&quot; unique_id=&quot;10985&quot;&gt;&lt;property id=&quot;20148&quot; value=&quot;5&quot;/&gt;&lt;property id=&quot;20300&quot; value=&quot;Slide 34&quot;/&gt;&lt;property id=&quot;20307&quot; value=&quot;271&quot;/&gt;&lt;/object&gt;&lt;object type=&quot;3&quot; unique_id=&quot;10986&quot;&gt;&lt;property id=&quot;20148&quot; value=&quot;5&quot;/&gt;&lt;property id=&quot;20300&quot; value=&quot;Slide 37&quot;/&gt;&lt;property id=&quot;20307&quot; value=&quot;272&quot;/&gt;&lt;/object&gt;&lt;object type=&quot;3&quot; unique_id=&quot;10987&quot;&gt;&lt;property id=&quot;20148&quot; value=&quot;5&quot;/&gt;&lt;property id=&quot;20300&quot; value=&quot;Slide 38&quot;/&gt;&lt;property id=&quot;20307&quot; value=&quot;273&quot;/&gt;&lt;/object&gt;&lt;object type=&quot;3&quot; unique_id=&quot;10988&quot;&gt;&lt;property id=&quot;20148&quot; value=&quot;5&quot;/&gt;&lt;property id=&quot;20300&quot; value=&quot;Slide 40&quot;/&gt;&lt;property id=&quot;20307&quot; value=&quot;274&quot;/&gt;&lt;/object&gt;&lt;object type=&quot;3&quot; unique_id=&quot;10989&quot;&gt;&lt;property id=&quot;20148&quot; value=&quot;5&quot;/&gt;&lt;property id=&quot;20300&quot; value=&quot;Slide 42&quot;/&gt;&lt;property id=&quot;20307&quot; value=&quot;275&quot;/&gt;&lt;/object&gt;&lt;object type=&quot;3&quot; unique_id=&quot;10990&quot;&gt;&lt;property id=&quot;20148&quot; value=&quot;5&quot;/&gt;&lt;property id=&quot;20300&quot; value=&quot;Slide 45&quot;/&gt;&lt;property id=&quot;20307&quot; value=&quot;276&quot;/&gt;&lt;/object&gt;&lt;object type=&quot;3&quot; unique_id=&quot;10991&quot;&gt;&lt;property id=&quot;20148&quot; value=&quot;5&quot;/&gt;&lt;property id=&quot;20300&quot; value=&quot;Slide 46&quot;/&gt;&lt;property id=&quot;20307&quot; value=&quot;277&quot;/&gt;&lt;/object&gt;&lt;object type=&quot;3&quot; unique_id=&quot;10992&quot;&gt;&lt;property id=&quot;20148&quot; value=&quot;5&quot;/&gt;&lt;property id=&quot;20300&quot; value=&quot;Slide 51&quot;/&gt;&lt;property id=&quot;20307&quot; value=&quot;278&quot;/&gt;&lt;/object&gt;&lt;object type=&quot;3&quot; unique_id=&quot;10993&quot;&gt;&lt;property id=&quot;20148&quot; value=&quot;5&quot;/&gt;&lt;property id=&quot;20300&quot; value=&quot;Slide 52&quot;/&gt;&lt;property id=&quot;20307&quot; value=&quot;279&quot;/&gt;&lt;/object&gt;&lt;object type=&quot;3&quot; unique_id=&quot;10994&quot;&gt;&lt;property id=&quot;20148&quot; value=&quot;5&quot;/&gt;&lt;property id=&quot;20300&quot; value=&quot;Slide 58&quot;/&gt;&lt;property id=&quot;20307&quot; value=&quot;280&quot;/&gt;&lt;/object&gt;&lt;object type=&quot;3&quot; unique_id=&quot;10995&quot;&gt;&lt;property id=&quot;20148&quot; value=&quot;5&quot;/&gt;&lt;property id=&quot;20300&quot; value=&quot;Slide 59&quot;/&gt;&lt;property id=&quot;20307&quot; value=&quot;281&quot;/&gt;&lt;/object&gt;&lt;object type=&quot;3&quot; unique_id=&quot;10996&quot;&gt;&lt;property id=&quot;20148&quot; value=&quot;5&quot;/&gt;&lt;property id=&quot;20300&quot; value=&quot;Slide 60&quot;/&gt;&lt;property id=&quot;20307&quot; value=&quot;282&quot;/&gt;&lt;/object&gt;&lt;object type=&quot;3&quot; unique_id=&quot;10997&quot;&gt;&lt;property id=&quot;20148&quot; value=&quot;5&quot;/&gt;&lt;property id=&quot;20300&quot; value=&quot;Slide 61&quot;/&gt;&lt;property id=&quot;20307&quot; value=&quot;283&quot;/&gt;&lt;/object&gt;&lt;object type=&quot;3&quot; unique_id=&quot;10998&quot;&gt;&lt;property id=&quot;20148&quot; value=&quot;5&quot;/&gt;&lt;property id=&quot;20300&quot; value=&quot;Slide 62&quot;/&gt;&lt;property id=&quot;20307&quot; value=&quot;284&quot;/&gt;&lt;/object&gt;&lt;object type=&quot;3&quot; unique_id=&quot;10999&quot;&gt;&lt;property id=&quot;20148&quot; value=&quot;5&quot;/&gt;&lt;property id=&quot;20300&quot; value=&quot;Slide 68&quot;/&gt;&lt;property id=&quot;20307&quot; value=&quot;285&quot;/&gt;&lt;/object&gt;&lt;object type=&quot;3&quot; unique_id=&quot;11000&quot;&gt;&lt;property id=&quot;20148&quot; value=&quot;5&quot;/&gt;&lt;property id=&quot;20300&quot; value=&quot;Slide 69&quot;/&gt;&lt;property id=&quot;20307&quot; value=&quot;286&quot;/&gt;&lt;/object&gt;&lt;object type=&quot;3&quot; unique_id=&quot;11001&quot;&gt;&lt;property id=&quot;20148&quot; value=&quot;5&quot;/&gt;&lt;property id=&quot;20300&quot; value=&quot;Slide 76&quot;/&gt;&lt;property id=&quot;20307&quot; value=&quot;287&quot;/&gt;&lt;/object&gt;&lt;object type=&quot;3&quot; unique_id=&quot;11002&quot;&gt;&lt;property id=&quot;20148&quot; value=&quot;5&quot;/&gt;&lt;property id=&quot;20300&quot; value=&quot;Slide 77&quot;/&gt;&lt;property id=&quot;20307&quot; value=&quot;288&quot;/&gt;&lt;/object&gt;&lt;object type=&quot;3&quot; unique_id=&quot;11003&quot;&gt;&lt;property id=&quot;20148&quot; value=&quot;5&quot;/&gt;&lt;property id=&quot;20300&quot; value=&quot;Slide 78&quot;/&gt;&lt;property id=&quot;20307&quot; value=&quot;289&quot;/&gt;&lt;/object&gt;&lt;object type=&quot;3&quot; unique_id=&quot;11004&quot;&gt;&lt;property id=&quot;20148&quot; value=&quot;5&quot;/&gt;&lt;property id=&quot;20300&quot; value=&quot;Slide 79&quot;/&gt;&lt;property id=&quot;20307&quot; value=&quot;290&quot;/&gt;&lt;/object&gt;&lt;object type=&quot;3&quot; unique_id=&quot;11005&quot;&gt;&lt;property id=&quot;20148&quot; value=&quot;5&quot;/&gt;&lt;property id=&quot;20300&quot; value=&quot;Slide 80&quot;/&gt;&lt;property id=&quot;20307&quot; value=&quot;291&quot;/&gt;&lt;/object&gt;&lt;object type=&quot;3&quot; unique_id=&quot;11006&quot;&gt;&lt;property id=&quot;20148&quot; value=&quot;5&quot;/&gt;&lt;property id=&quot;20300&quot; value=&quot;Slide 83&quot;/&gt;&lt;property id=&quot;20307&quot; value=&quot;292&quot;/&gt;&lt;/object&gt;&lt;object type=&quot;3&quot; unique_id=&quot;11007&quot;&gt;&lt;property id=&quot;20148&quot; value=&quot;5&quot;/&gt;&lt;property id=&quot;20300&quot; value=&quot;Slide 93&quot;/&gt;&lt;property id=&quot;20307&quot; value=&quot;293&quot;/&gt;&lt;/object&gt;&lt;object type=&quot;3&quot; unique_id=&quot;11008&quot;&gt;&lt;property id=&quot;20148&quot; value=&quot;5&quot;/&gt;&lt;property id=&quot;20300&quot; value=&quot;Slide 95&quot;/&gt;&lt;property id=&quot;20307&quot; value=&quot;294&quot;/&gt;&lt;/object&gt;&lt;object type=&quot;3&quot; unique_id=&quot;11009&quot;&gt;&lt;property id=&quot;20148&quot; value=&quot;5&quot;/&gt;&lt;property id=&quot;20300&quot; value=&quot;Slide 98&quot;/&gt;&lt;property id=&quot;20307&quot; value=&quot;295&quot;/&gt;&lt;/object&gt;&lt;object type=&quot;3&quot; unique_id=&quot;11010&quot;&gt;&lt;property id=&quot;20148&quot; value=&quot;5&quot;/&gt;&lt;property id=&quot;20300&quot; value=&quot;Slide 100&quot;/&gt;&lt;property id=&quot;20307&quot; value=&quot;296&quot;/&gt;&lt;/object&gt;&lt;object type=&quot;3&quot; unique_id=&quot;11011&quot;&gt;&lt;property id=&quot;20148&quot; value=&quot;5&quot;/&gt;&lt;property id=&quot;20300&quot; value=&quot;Slide 101&quot;/&gt;&lt;property id=&quot;20307&quot; value=&quot;297&quot;/&gt;&lt;/object&gt;&lt;object type=&quot;3&quot; unique_id=&quot;11012&quot;&gt;&lt;property id=&quot;20148&quot; value=&quot;5&quot;/&gt;&lt;property id=&quot;20300&quot; value=&quot;Slide 102&quot;/&gt;&lt;property id=&quot;20307&quot; value=&quot;298&quot;/&gt;&lt;/object&gt;&lt;object type=&quot;3&quot; unique_id=&quot;11013&quot;&gt;&lt;property id=&quot;20148&quot; value=&quot;5&quot;/&gt;&lt;property id=&quot;20300&quot; value=&quot;Slide 103&quot;/&gt;&lt;property id=&quot;20307&quot; value=&quot;299&quot;/&gt;&lt;/object&gt;&lt;object type=&quot;3&quot; unique_id=&quot;11014&quot;&gt;&lt;property id=&quot;20148&quot; value=&quot;5&quot;/&gt;&lt;property id=&quot;20300&quot; value=&quot;Slide 108&quot;/&gt;&lt;property id=&quot;20307&quot; value=&quot;300&quot;/&gt;&lt;/object&gt;&lt;object type=&quot;3&quot; unique_id=&quot;11015&quot;&gt;&lt;property id=&quot;20148&quot; value=&quot;5&quot;/&gt;&lt;property id=&quot;20300&quot; value=&quot;Slide 111&quot;/&gt;&lt;property id=&quot;20307&quot; value=&quot;301&quot;/&gt;&lt;/object&gt;&lt;object type=&quot;3&quot; unique_id=&quot;11016&quot;&gt;&lt;property id=&quot;20148&quot; value=&quot;5&quot;/&gt;&lt;property id=&quot;20300&quot; value=&quot;Slide 113&quot;/&gt;&lt;property id=&quot;20307&quot; value=&quot;302&quot;/&gt;&lt;/object&gt;&lt;object type=&quot;3&quot; unique_id=&quot;11017&quot;&gt;&lt;property id=&quot;20148&quot; value=&quot;5&quot;/&gt;&lt;property id=&quot;20300&quot; value=&quot;Slide 115&quot;/&gt;&lt;property id=&quot;20307&quot; value=&quot;303&quot;/&gt;&lt;/object&gt;&lt;object type=&quot;3&quot; unique_id=&quot;11018&quot;&gt;&lt;property id=&quot;20148&quot; value=&quot;5&quot;/&gt;&lt;property id=&quot;20300&quot; value=&quot;Slide 118&quot;/&gt;&lt;property id=&quot;20307&quot; value=&quot;304&quot;/&gt;&lt;/object&gt;&lt;object type=&quot;3&quot; unique_id=&quot;11019&quot;&gt;&lt;property id=&quot;20148&quot; value=&quot;5&quot;/&gt;&lt;property id=&quot;20300&quot; value=&quot;Slide 125&quot;/&gt;&lt;property id=&quot;20307&quot; value=&quot;305&quot;/&gt;&lt;/object&gt;&lt;object type=&quot;3&quot; unique_id=&quot;11020&quot;&gt;&lt;property id=&quot;20148&quot; value=&quot;5&quot;/&gt;&lt;property id=&quot;20300&quot; value=&quot;Slide 128&quot;/&gt;&lt;property id=&quot;20307&quot; value=&quot;306&quot;/&gt;&lt;/object&gt;&lt;object type=&quot;3&quot; unique_id=&quot;11021&quot;&gt;&lt;property id=&quot;20148&quot; value=&quot;5&quot;/&gt;&lt;property id=&quot;20300&quot; value=&quot;Slide 131&quot;/&gt;&lt;property id=&quot;20307&quot; value=&quot;307&quot;/&gt;&lt;/object&gt;&lt;object type=&quot;3&quot; unique_id=&quot;11022&quot;&gt;&lt;property id=&quot;20148&quot; value=&quot;5&quot;/&gt;&lt;property id=&quot;20300&quot; value=&quot;Slide 133&quot;/&gt;&lt;property id=&quot;20307&quot; value=&quot;308&quot;/&gt;&lt;/object&gt;&lt;object type=&quot;3&quot; unique_id=&quot;11023&quot;&gt;&lt;property id=&quot;20148&quot; value=&quot;5&quot;/&gt;&lt;property id=&quot;20300&quot; value=&quot;Slide 136&quot;/&gt;&lt;property id=&quot;20307&quot; value=&quot;309&quot;/&gt;&lt;/object&gt;&lt;object type=&quot;3&quot; unique_id=&quot;11024&quot;&gt;&lt;property id=&quot;20148&quot; value=&quot;5&quot;/&gt;&lt;property id=&quot;20300&quot; value=&quot;Slide 137&quot;/&gt;&lt;property id=&quot;20307&quot; value=&quot;310&quot;/&gt;&lt;/object&gt;&lt;object type=&quot;3&quot; unique_id=&quot;11025&quot;&gt;&lt;property id=&quot;20148&quot; value=&quot;5&quot;/&gt;&lt;property id=&quot;20300&quot; value=&quot;Slide 138&quot;/&gt;&lt;property id=&quot;20307&quot; value=&quot;311&quot;/&gt;&lt;/object&gt;&lt;object type=&quot;3&quot; unique_id=&quot;11026&quot;&gt;&lt;property id=&quot;20148&quot; value=&quot;5&quot;/&gt;&lt;property id=&quot;20300&quot; value=&quot;Slide 140&quot;/&gt;&lt;property id=&quot;20307&quot; value=&quot;312&quot;/&gt;&lt;/object&gt;&lt;object type=&quot;3&quot; unique_id=&quot;11027&quot;&gt;&lt;property id=&quot;20148&quot; value=&quot;5&quot;/&gt;&lt;property id=&quot;20300&quot; value=&quot;Slide 142&quot;/&gt;&lt;property id=&quot;20307&quot; value=&quot;313&quot;/&gt;&lt;/object&gt;&lt;object type=&quot;3&quot; unique_id=&quot;11028&quot;&gt;&lt;property id=&quot;20148&quot; value=&quot;5&quot;/&gt;&lt;property id=&quot;20300&quot; value=&quot;Slide 145&quot;/&gt;&lt;property id=&quot;20307&quot; value=&quot;314&quot;/&gt;&lt;/object&gt;&lt;object type=&quot;3&quot; unique_id=&quot;11029&quot;&gt;&lt;property id=&quot;20148&quot; value=&quot;5&quot;/&gt;&lt;property id=&quot;20300&quot; value=&quot;Slide 147&quot;/&gt;&lt;property id=&quot;20307&quot; value=&quot;315&quot;/&gt;&lt;/object&gt;&lt;object type=&quot;3&quot; unique_id=&quot;11030&quot;&gt;&lt;property id=&quot;20148&quot; value=&quot;5&quot;/&gt;&lt;property id=&quot;20300&quot; value=&quot;Slide 159&quot;/&gt;&lt;property id=&quot;20307&quot; value=&quot;316&quot;/&gt;&lt;/object&gt;&lt;object type=&quot;3&quot; unique_id=&quot;23846&quot;&gt;&lt;property id=&quot;20148&quot; value=&quot;5&quot;/&gt;&lt;property id=&quot;20300&quot; value=&quot;Slide 1 - &amp;quot;Chapter 4 C Program Control&amp;quot;&quot;/&gt;&lt;property id=&quot;20307&quot; value=&quot;317&quot;/&gt;&lt;/object&gt;&lt;object type=&quot;3&quot; unique_id=&quot;23847&quot;&gt;&lt;property id=&quot;20148&quot; value=&quot;5&quot;/&gt;&lt;property id=&quot;20300&quot; value=&quot;Slide 4 - &amp;quot;4.1  Introduction&amp;quot;&quot;/&gt;&lt;property id=&quot;20307&quot; value=&quot;318&quot;/&gt;&lt;/object&gt;&lt;object type=&quot;3&quot; unique_id=&quot;23848&quot;&gt;&lt;property id=&quot;20148&quot; value=&quot;5&quot;/&gt;&lt;property id=&quot;20300&quot; value=&quot;Slide 5 - &amp;quot;4.2  Iteration Essentials&amp;quot;&quot;/&gt;&lt;property id=&quot;20307&quot; value=&quot;319&quot;/&gt;&lt;/object&gt;&lt;object type=&quot;3&quot; unique_id=&quot;23849&quot;&gt;&lt;property id=&quot;20148&quot; value=&quot;5&quot;/&gt;&lt;property id=&quot;20300&quot; value=&quot;Slide 6 - &amp;quot;4.2  Iteration Essentials (Cont.)&amp;quot;&quot;/&gt;&lt;property id=&quot;20307&quot; value=&quot;320&quot;/&gt;&lt;/object&gt;&lt;object type=&quot;3&quot; unique_id=&quot;23850&quot;&gt;&lt;property id=&quot;20148&quot; value=&quot;5&quot;/&gt;&lt;property id=&quot;20300&quot; value=&quot;Slide 7 - &amp;quot;4.2  Iteration Essentials (Cont.)&amp;quot;&quot;/&gt;&lt;property id=&quot;20307&quot; value=&quot;321&quot;/&gt;&lt;/object&gt;&lt;object type=&quot;3&quot; unique_id=&quot;23851&quot;&gt;&lt;property id=&quot;20148&quot; value=&quot;5&quot;/&gt;&lt;property id=&quot;20300&quot; value=&quot;Slide 8 - &amp;quot;4.3  Counter-Controlled Iteration&amp;quot;&quot;/&gt;&lt;property id=&quot;20307&quot; value=&quot;322&quot;/&gt;&lt;/object&gt;&lt;object type=&quot;3&quot; unique_id=&quot;23852&quot;&gt;&lt;property id=&quot;20148&quot; value=&quot;5&quot;/&gt;&lt;property id=&quot;20300&quot; value=&quot;Slide 9 - &amp;quot;4.3  Counter-Controlled Iteration (Cont.)&amp;quot;&quot;/&gt;&lt;property id=&quot;20307&quot; value=&quot;323&quot;/&gt;&lt;/object&gt;&lt;object type=&quot;3&quot; unique_id=&quot;23853&quot;&gt;&lt;property id=&quot;20148&quot; value=&quot;5&quot;/&gt;&lt;property id=&quot;20300&quot; value=&quot;Slide 11 - &amp;quot;4.3  Counter-Controlled Iteration (Cont.)&amp;quot;&quot;/&gt;&lt;property id=&quot;20307&quot; value=&quot;324&quot;/&gt;&lt;/object&gt;&lt;object type=&quot;3&quot; unique_id=&quot;23854&quot;&gt;&lt;property id=&quot;20148&quot; value=&quot;5&quot;/&gt;&lt;property id=&quot;20300&quot; value=&quot;Slide 12 - &amp;quot;4.3  Counter-Controlled Iteration (Cont.)&amp;quot;&quot;/&gt;&lt;property id=&quot;20307&quot; value=&quot;325&quot;/&gt;&lt;/object&gt;&lt;object type=&quot;3&quot; unique_id=&quot;23855&quot;&gt;&lt;property id=&quot;20148&quot; value=&quot;5&quot;/&gt;&lt;property id=&quot;20300&quot; value=&quot;Slide 13 - &amp;quot;4.3  Counter-Controlled Iteration (Cont.)&amp;quot;&quot;/&gt;&lt;property id=&quot;20307&quot; value=&quot;326&quot;/&gt;&lt;/object&gt;&lt;object type=&quot;3&quot; unique_id=&quot;23856&quot;&gt;&lt;property id=&quot;20148&quot; value=&quot;5&quot;/&gt;&lt;property id=&quot;20300&quot; value=&quot;Slide 18 - &amp;quot;4.4  for Iteration Statement&amp;quot;&quot;/&gt;&lt;property id=&quot;20307&quot; value=&quot;327&quot;/&gt;&lt;/object&gt;&lt;object type=&quot;3&quot; unique_id=&quot;23857&quot;&gt;&lt;property id=&quot;20148&quot; value=&quot;5&quot;/&gt;&lt;property id=&quot;20300&quot; value=&quot;Slide 20 - &amp;quot;4.4  for Iteration Statement (Cont.)&amp;quot;&quot;/&gt;&lt;property id=&quot;20307&quot; value=&quot;328&quot;/&gt;&lt;/object&gt;&lt;object type=&quot;3&quot; unique_id=&quot;23858&quot;&gt;&lt;property id=&quot;20148&quot; value=&quot;5&quot;/&gt;&lt;property id=&quot;20300&quot; value=&quot;Slide 21 - &amp;quot;4.4  for Iteration Statement (Cont.)&amp;quot;&quot;/&gt;&lt;property id=&quot;20307&quot; value=&quot;329&quot;/&gt;&lt;/object&gt;&lt;object type=&quot;3&quot; unique_id=&quot;23859&quot;&gt;&lt;property id=&quot;20148&quot; value=&quot;5&quot;/&gt;&lt;property id=&quot;20300&quot; value=&quot;Slide 22 - &amp;quot;4.4  for Iteration Statement (Cont.)&amp;quot;&quot;/&gt;&lt;property id=&quot;20307&quot; value=&quot;330&quot;/&gt;&lt;/object&gt;&lt;object type=&quot;3&quot; unique_id=&quot;23860&quot;&gt;&lt;property id=&quot;20148&quot; value=&quot;5&quot;/&gt;&lt;property id=&quot;20300&quot; value=&quot;Slide 25 - &amp;quot;4.4  for Iteration Statement (Cont.)&amp;quot;&quot;/&gt;&lt;property id=&quot;20307&quot; value=&quot;331&quot;/&gt;&lt;/object&gt;&lt;object type=&quot;3&quot; unique_id=&quot;23861&quot;&gt;&lt;property id=&quot;20148&quot; value=&quot;5&quot;/&gt;&lt;property id=&quot;20300&quot; value=&quot;Slide 27 - &amp;quot;4.4  for Iteration Statement (Cont.)&amp;quot;&quot;/&gt;&lt;property id=&quot;20307&quot; value=&quot;332&quot;/&gt;&lt;/object&gt;&lt;object type=&quot;3&quot; unique_id=&quot;23862&quot;&gt;&lt;property id=&quot;20148&quot; value=&quot;5&quot;/&gt;&lt;property id=&quot;20300&quot; value=&quot;Slide 28 - &amp;quot;4.4  for Iteration Statement (Cont.)&amp;quot;&quot;/&gt;&lt;property id=&quot;20307&quot; value=&quot;333&quot;/&gt;&lt;/object&gt;&lt;object type=&quot;3&quot; unique_id=&quot;23863&quot;&gt;&lt;property id=&quot;20148&quot; value=&quot;5&quot;/&gt;&lt;property id=&quot;20300&quot; value=&quot;Slide 29 - &amp;quot;4.4  for Iteration Statement (Cont.)&amp;quot;&quot;/&gt;&lt;property id=&quot;20307&quot; value=&quot;334&quot;/&gt;&lt;/object&gt;&lt;object type=&quot;3&quot; unique_id=&quot;23864&quot;&gt;&lt;property id=&quot;20148&quot; value=&quot;5&quot;/&gt;&lt;property id=&quot;20300&quot; value=&quot;Slide 31 - &amp;quot;4.4  for Iteration Statement (Cont.)&amp;quot;&quot;/&gt;&lt;property id=&quot;20307&quot; value=&quot;335&quot;/&gt;&lt;/object&gt;&lt;object type=&quot;3&quot; unique_id=&quot;23865&quot;&gt;&lt;property id=&quot;20148&quot; value=&quot;5&quot;/&gt;&lt;property id=&quot;20300&quot; value=&quot;Slide 32 - &amp;quot;4.4  for Iteration Statement (Cont.)&amp;quot;&quot;/&gt;&lt;property id=&quot;20307&quot; value=&quot;336&quot;/&gt;&lt;/object&gt;&lt;object type=&quot;3&quot; unique_id=&quot;23866&quot;&gt;&lt;property id=&quot;20148&quot; value=&quot;5&quot;/&gt;&lt;property id=&quot;20300&quot; value=&quot;Slide 35 - &amp;quot;4.5  for Statement: Notes and Observations&amp;quot;&quot;/&gt;&lt;property id=&quot;20307&quot; value=&quot;337&quot;/&gt;&lt;/object&gt;&lt;object type=&quot;3&quot; unique_id=&quot;23867&quot;&gt;&lt;property id=&quot;20148&quot; value=&quot;5&quot;/&gt;&lt;property id=&quot;20300&quot; value=&quot;Slide 36 - &amp;quot;4.5  for Statement: Notes and Observations (cont.)&amp;quot;&quot;/&gt;&lt;property id=&quot;20307&quot; value=&quot;338&quot;/&gt;&lt;/object&gt;&lt;object type=&quot;3&quot; unique_id=&quot;23868&quot;&gt;&lt;property id=&quot;20148&quot; value=&quot;5&quot;/&gt;&lt;property id=&quot;20300&quot; value=&quot;Slide 39 - &amp;quot;4.6  Examples Using the for Statement&amp;quot;&quot;/&gt;&lt;property id=&quot;20307&quot; value=&quot;339&quot;/&gt;&lt;/object&gt;&lt;object type=&quot;3&quot; unique_id=&quot;23869&quot;&gt;&lt;property id=&quot;20148&quot; value=&quot;5&quot;/&gt;&lt;property id=&quot;20300&quot; value=&quot;Slide 41 - &amp;quot;4.6  Examples Using the for Statement (Cont.)&amp;quot;&quot;/&gt;&lt;property id=&quot;20307&quot; value=&quot;340&quot;/&gt;&lt;/object&gt;&lt;object type=&quot;3&quot; unique_id=&quot;23870&quot;&gt;&lt;property id=&quot;20148&quot; value=&quot;5&quot;/&gt;&lt;property id=&quot;20300&quot; value=&quot;Slide 43 - &amp;quot;4.6  Examples Using the for Statement (Cont.)&amp;quot;&quot;/&gt;&lt;property id=&quot;20307&quot; value=&quot;341&quot;/&gt;&lt;/object&gt;&lt;object type=&quot;3&quot; unique_id=&quot;23871&quot;&gt;&lt;property id=&quot;20148&quot; value=&quot;5&quot;/&gt;&lt;property id=&quot;20300&quot; value=&quot;Slide 44 - &amp;quot;4.6  Examples Using the for Statement (Cont.)&amp;quot;&quot;/&gt;&lt;property id=&quot;20307&quot; value=&quot;342&quot;/&gt;&lt;/object&gt;&lt;object type=&quot;3&quot; unique_id=&quot;23872&quot;&gt;&lt;property id=&quot;20148&quot; value=&quot;5&quot;/&gt;&lt;property id=&quot;20300&quot; value=&quot;Slide 47 - &amp;quot;4.6  Examples Using the for Statement (Cont.)&amp;quot;&quot;/&gt;&lt;property id=&quot;20307&quot; value=&quot;343&quot;/&gt;&lt;/object&gt;&lt;object type=&quot;3&quot; unique_id=&quot;23873&quot;&gt;&lt;property id=&quot;20148&quot; value=&quot;5&quot;/&gt;&lt;property id=&quot;20300&quot; value=&quot;Slide 48 - &amp;quot;4.6  Examples Using the for Statement (Cont.)&amp;quot;&quot;/&gt;&lt;property id=&quot;20307&quot; value=&quot;344&quot;/&gt;&lt;/object&gt;&lt;object type=&quot;3&quot; unique_id=&quot;23874&quot;&gt;&lt;property id=&quot;20148&quot; value=&quot;5&quot;/&gt;&lt;property id=&quot;20300&quot; value=&quot;Slide 49 - &amp;quot;4.6  Examples Using the for Statement (Cont.)&amp;quot;&quot;/&gt;&lt;property id=&quot;20307&quot; value=&quot;345&quot;/&gt;&lt;/object&gt;&lt;object type=&quot;3&quot; unique_id=&quot;23875&quot;&gt;&lt;property id=&quot;20148&quot; value=&quot;5&quot;/&gt;&lt;property id=&quot;20300&quot; value=&quot;Slide 50 - &amp;quot;4.6  Examples Using the for Statement (Cont.)&amp;quot;&quot;/&gt;&lt;property id=&quot;20307&quot; value=&quot;346&quot;/&gt;&lt;/object&gt;&lt;object type=&quot;3&quot; unique_id=&quot;23876&quot;&gt;&lt;property id=&quot;20148&quot; value=&quot;5&quot;/&gt;&lt;property id=&quot;20300&quot; value=&quot;Slide 53 - &amp;quot;4.6  Examples Using the for Statement (Cont.)&amp;quot;&quot;/&gt;&lt;property id=&quot;20307&quot; value=&quot;347&quot;/&gt;&lt;/object&gt;&lt;object type=&quot;3&quot; unique_id=&quot;23877&quot;&gt;&lt;property id=&quot;20148&quot; value=&quot;5&quot;/&gt;&lt;property id=&quot;20300&quot; value=&quot;Slide 54 - &amp;quot;4.6  Examples Using the for Statement (Cont.)&amp;quot;&quot;/&gt;&lt;property id=&quot;20307&quot; value=&quot;348&quot;/&gt;&lt;/object&gt;&lt;object type=&quot;3&quot; unique_id=&quot;23878&quot;&gt;&lt;property id=&quot;20148&quot; value=&quot;5&quot;/&gt;&lt;property id=&quot;20300&quot; value=&quot;Slide 55 - &amp;quot;4.6  Examples Using the for Statement (Cont.)&amp;quot;&quot;/&gt;&lt;property id=&quot;20307&quot; value=&quot;349&quot;/&gt;&lt;/object&gt;&lt;object type=&quot;3&quot; unique_id=&quot;23879&quot;&gt;&lt;property id=&quot;20148&quot; value=&quot;5&quot;/&gt;&lt;property id=&quot;20300&quot; value=&quot;Slide 56 - &amp;quot;4.6  Examples Using the for Statement (Cont.)&amp;quot;&quot;/&gt;&lt;property id=&quot;20307&quot; value=&quot;350&quot;/&gt;&lt;/object&gt;&lt;object type=&quot;3&quot; unique_id=&quot;23880&quot;&gt;&lt;property id=&quot;20148&quot; value=&quot;5&quot;/&gt;&lt;property id=&quot;20300&quot; value=&quot;Slide 57 - &amp;quot;4.7  switch Multiple-Selection Statement&amp;quot;&quot;/&gt;&lt;property id=&quot;20307&quot; value=&quot;351&quot;/&gt;&lt;/object&gt;&lt;object type=&quot;3&quot; unique_id=&quot;23881&quot;&gt;&lt;property id=&quot;20148&quot; value=&quot;5&quot;/&gt;&lt;property id=&quot;20300&quot; value=&quot;Slide 63 - &amp;quot;4.7  switch Multiple-Selection Statement (Cont.)&amp;quot;&quot;/&gt;&lt;property id=&quot;20307&quot; value=&quot;352&quot;/&gt;&lt;/object&gt;&lt;object type=&quot;3&quot; unique_id=&quot;23882&quot;&gt;&lt;property id=&quot;20148&quot; value=&quot;5&quot;/&gt;&lt;property id=&quot;20300&quot; value=&quot;Slide 64 - &amp;quot;4.7  switch Multiple-Selection Statement (Cont.)&amp;quot;&quot;/&gt;&lt;property id=&quot;20307&quot; value=&quot;353&quot;/&gt;&lt;/object&gt;&lt;object type=&quot;3&quot; unique_id=&quot;23883&quot;&gt;&lt;property id=&quot;20148&quot; value=&quot;5&quot;/&gt;&lt;property id=&quot;20300&quot; value=&quot;Slide 65 - &amp;quot;4.7  switch Multiple-Selection Statement (Cont.)&amp;quot;&quot;/&gt;&lt;property id=&quot;20307&quot; value=&quot;354&quot;/&gt;&lt;/object&gt;&lt;object type=&quot;3&quot; unique_id=&quot;23884&quot;&gt;&lt;property id=&quot;20148&quot; value=&quot;5&quot;/&gt;&lt;property id=&quot;20300&quot; value=&quot;Slide 66 - &amp;quot;4.7  switch Multiple-Selection Statement (Cont.)&amp;quot;&quot;/&gt;&lt;property id=&quot;20307&quot; value=&quot;355&quot;/&gt;&lt;/object&gt;&lt;object type=&quot;3&quot; unique_id=&quot;23885&quot;&gt;&lt;property id=&quot;20148&quot; value=&quot;5&quot;/&gt;&lt;property id=&quot;20300&quot; value=&quot;Slide 67 - &amp;quot;4.7  switch Multiple-Selection Statement (Cont.)&amp;quot;&quot;/&gt;&lt;property id=&quot;20307&quot; value=&quot;356&quot;/&gt;&lt;/object&gt;&lt;object type=&quot;3&quot; unique_id=&quot;23886&quot;&gt;&lt;property id=&quot;20148&quot; value=&quot;5&quot;/&gt;&lt;property id=&quot;20300&quot; value=&quot;Slide 70 - &amp;quot;4.7  switch Multiple-Selection Statement (Cont.)&amp;quot;&quot;/&gt;&lt;property id=&quot;20307&quot; value=&quot;357&quot;/&gt;&lt;/object&gt;&lt;object type=&quot;3&quot; unique_id=&quot;23887&quot;&gt;&lt;property id=&quot;20148&quot; value=&quot;5&quot;/&gt;&lt;property id=&quot;20300&quot; value=&quot;Slide 71 - &amp;quot;4.7  switch Multiple-Selection Statement (Cont.)&amp;quot;&quot;/&gt;&lt;property id=&quot;20307&quot; value=&quot;358&quot;/&gt;&lt;/object&gt;&lt;object type=&quot;3&quot; unique_id=&quot;23888&quot;&gt;&lt;property id=&quot;20148&quot; value=&quot;5&quot;/&gt;&lt;property id=&quot;20300&quot; value=&quot;Slide 72 - &amp;quot;4.7  switch Multiple-Selection Statement (Cont.)&amp;quot;&quot;/&gt;&lt;property id=&quot;20307&quot; value=&quot;359&quot;/&gt;&lt;/object&gt;&lt;object type=&quot;3&quot; unique_id=&quot;23889&quot;&gt;&lt;property id=&quot;20148&quot; value=&quot;5&quot;/&gt;&lt;property id=&quot;20300&quot; value=&quot;Slide 73 - &amp;quot;4.7  switch Multiple-Selection Statement (Cont.)&amp;quot;&quot;/&gt;&lt;property id=&quot;20307&quot; value=&quot;360&quot;/&gt;&lt;/object&gt;&lt;object type=&quot;3&quot; unique_id=&quot;23890&quot;&gt;&lt;property id=&quot;20148&quot; value=&quot;5&quot;/&gt;&lt;property id=&quot;20300&quot; value=&quot;Slide 74 - &amp;quot;4.7  switch Multiple-Selection Statement (Cont.)&amp;quot;&quot;/&gt;&lt;property id=&quot;20307&quot; value=&quot;361&quot;/&gt;&lt;/object&gt;&lt;object type=&quot;3&quot; unique_id=&quot;23891&quot;&gt;&lt;property id=&quot;20148&quot; value=&quot;5&quot;/&gt;&lt;property id=&quot;20300&quot; value=&quot;Slide 75 - &amp;quot;4.7  switch Multiple-Selection Statement (Cont.)&amp;quot;&quot;/&gt;&lt;property id=&quot;20307&quot; value=&quot;362&quot;/&gt;&lt;/object&gt;&lt;object type=&quot;3&quot; unique_id=&quot;23892&quot;&gt;&lt;property id=&quot;20148&quot; value=&quot;5&quot;/&gt;&lt;property id=&quot;20300&quot; value=&quot;Slide 81 - &amp;quot;4.7  switch Multiple-Selection Statement (Cont.)&amp;quot;&quot;/&gt;&lt;property id=&quot;20307&quot; value=&quot;363&quot;/&gt;&lt;/object&gt;&lt;object type=&quot;3&quot; unique_id=&quot;23893&quot;&gt;&lt;property id=&quot;20148&quot; value=&quot;5&quot;/&gt;&lt;property id=&quot;20300&quot; value=&quot;Slide 82 - &amp;quot;4.7  switch Multiple-Selection Statement (Cont.)&amp;quot;&quot;/&gt;&lt;property id=&quot;20307&quot; value=&quot;364&quot;/&gt;&lt;/object&gt;&lt;object type=&quot;3&quot; unique_id=&quot;23894&quot;&gt;&lt;property id=&quot;20148&quot; value=&quot;5&quot;/&gt;&lt;property id=&quot;20300&quot; value=&quot;Slide 84 - &amp;quot;4.7  switch Multiple-Selection Statement (Cont.)&amp;quot;&quot;/&gt;&lt;property id=&quot;20307&quot; value=&quot;365&quot;/&gt;&lt;/object&gt;&lt;object type=&quot;3&quot; unique_id=&quot;23895&quot;&gt;&lt;property id=&quot;20148&quot; value=&quot;5&quot;/&gt;&lt;property id=&quot;20300&quot; value=&quot;Slide 85 - &amp;quot;4.7  switch Multiple-Selection Statement (Cont.)&amp;quot;&quot;/&gt;&lt;property id=&quot;20307&quot; value=&quot;366&quot;/&gt;&lt;/object&gt;&lt;object type=&quot;3&quot; unique_id=&quot;23896&quot;&gt;&lt;property id=&quot;20148&quot; value=&quot;5&quot;/&gt;&lt;property id=&quot;20300&quot; value=&quot;Slide 86 - &amp;quot;4.7  switch Multiple-Selection Statement (Cont.)&amp;quot;&quot;/&gt;&lt;property id=&quot;20307&quot; value=&quot;367&quot;/&gt;&lt;/object&gt;&lt;object type=&quot;3&quot; unique_id=&quot;23897&quot;&gt;&lt;property id=&quot;20148&quot; value=&quot;5&quot;/&gt;&lt;property id=&quot;20300&quot; value=&quot;Slide 87 - &amp;quot;4.7  switch Multiple-Selection Statement (Cont.)&amp;quot;&quot;/&gt;&lt;property id=&quot;20307&quot; value=&quot;368&quot;/&gt;&lt;/object&gt;&lt;object type=&quot;3&quot; unique_id=&quot;23898&quot;&gt;&lt;property id=&quot;20148&quot; value=&quot;5&quot;/&gt;&lt;property id=&quot;20300&quot; value=&quot;Slide 88 - &amp;quot;4.7  switch Multiple-Selection Statement (Cont.)&amp;quot;&quot;/&gt;&lt;property id=&quot;20307&quot; value=&quot;369&quot;/&gt;&lt;/object&gt;&lt;object type=&quot;3&quot; unique_id=&quot;23899&quot;&gt;&lt;property id=&quot;20148&quot; value=&quot;5&quot;/&gt;&lt;property id=&quot;20300&quot; value=&quot;Slide 89 - &amp;quot;4.8  do…while Iteration Statement&amp;quot;&quot;/&gt;&lt;property id=&quot;20307&quot; value=&quot;370&quot;/&gt;&lt;/object&gt;&lt;object type=&quot;3&quot; unique_id=&quot;23900&quot;&gt;&lt;property id=&quot;20148&quot; value=&quot;5&quot;/&gt;&lt;property id=&quot;20300&quot; value=&quot;Slide 90 - &amp;quot;4.8  do…while Iteration Statement (Cont.)&amp;quot;&quot;/&gt;&lt;property id=&quot;20307&quot; value=&quot;371&quot;/&gt;&lt;/object&gt;&lt;object type=&quot;3&quot; unique_id=&quot;23901&quot;&gt;&lt;property id=&quot;20148&quot; value=&quot;5&quot;/&gt;&lt;property id=&quot;20300&quot; value=&quot;Slide 91 - &amp;quot;4.8  do…while Iteration Statement (Cont.)&amp;quot;&quot;/&gt;&lt;property id=&quot;20307&quot; value=&quot;372&quot;/&gt;&lt;/object&gt;&lt;object type=&quot;3&quot; unique_id=&quot;23902&quot;&gt;&lt;property id=&quot;20148&quot; value=&quot;5&quot;/&gt;&lt;property id=&quot;20300&quot; value=&quot;Slide 92 - &amp;quot;4.8  do…while Iteration Statement (Cont.)&amp;quot;&quot;/&gt;&lt;property id=&quot;20307&quot; value=&quot;373&quot;/&gt;&lt;/object&gt;&lt;object type=&quot;3&quot; unique_id=&quot;23903&quot;&gt;&lt;property id=&quot;20148&quot; value=&quot;5&quot;/&gt;&lt;property id=&quot;20300&quot; value=&quot;Slide 94 - &amp;quot;4.8  do…while Iteration Statement (Cont.)&amp;quot;&quot;/&gt;&lt;property id=&quot;20307&quot; value=&quot;374&quot;/&gt;&lt;/object&gt;&lt;object type=&quot;3&quot; unique_id=&quot;23904&quot;&gt;&lt;property id=&quot;20148&quot; value=&quot;5&quot;/&gt;&lt;property id=&quot;20300&quot; value=&quot;Slide 96 - &amp;quot;4.9  break and continue Statements&amp;quot;&quot;/&gt;&lt;property id=&quot;20307&quot; value=&quot;375&quot;/&gt;&lt;/object&gt;&lt;object type=&quot;3&quot; unique_id=&quot;23905&quot;&gt;&lt;property id=&quot;20148&quot; value=&quot;5&quot;/&gt;&lt;property id=&quot;20300&quot; value=&quot;Slide 97 - &amp;quot;4.9  break and continue Statements (Cont.)&amp;quot;&quot;/&gt;&lt;property id=&quot;20307&quot; value=&quot;376&quot;/&gt;&lt;/object&gt;&lt;object type=&quot;3&quot; unique_id=&quot;23906&quot;&gt;&lt;property id=&quot;20148&quot; value=&quot;5&quot;/&gt;&lt;property id=&quot;20300&quot; value=&quot;Slide 99 - &amp;quot;4.9  break and continue Statements (Cont.)&amp;quot;&quot;/&gt;&lt;property id=&quot;20307&quot; value=&quot;377&quot;/&gt;&lt;/object&gt;&lt;object type=&quot;3&quot; unique_id=&quot;23908&quot;&gt;&lt;property id=&quot;20148&quot; value=&quot;5&quot;/&gt;&lt;property id=&quot;20300&quot; value=&quot;Slide 104 - &amp;quot;4.10  Logical Operators&amp;quot;&quot;/&gt;&lt;property id=&quot;20307&quot; value=&quot;379&quot;/&gt;&lt;/object&gt;&lt;object type=&quot;3&quot; unique_id=&quot;23909&quot;&gt;&lt;property id=&quot;20148&quot; value=&quot;5&quot;/&gt;&lt;property id=&quot;20300&quot; value=&quot;Slide 105 - &amp;quot;4.10  Logical Operators (Cont.)&amp;quot;&quot;/&gt;&lt;property id=&quot;20307&quot; value=&quot;380&quot;/&gt;&lt;/object&gt;&lt;object type=&quot;3&quot; unique_id=&quot;23910&quot;&gt;&lt;property id=&quot;20148&quot; value=&quot;5&quot;/&gt;&lt;property id=&quot;20300&quot; value=&quot;Slide 106 - &amp;quot;4.10  Logical Operators (Cont.)&amp;quot;&quot;/&gt;&lt;property id=&quot;20307&quot; value=&quot;381&quot;/&gt;&lt;/object&gt;&lt;object type=&quot;3&quot; unique_id=&quot;23911&quot;&gt;&lt;property id=&quot;20148&quot; value=&quot;5&quot;/&gt;&lt;property id=&quot;20300&quot; value=&quot;Slide 107 - &amp;quot;4.10  Logical Operators (Cont.)&amp;quot;&quot;/&gt;&lt;property id=&quot;20307&quot; value=&quot;382&quot;/&gt;&lt;/object&gt;&lt;object type=&quot;3&quot; unique_id=&quot;23912&quot;&gt;&lt;property id=&quot;20148&quot; value=&quot;5&quot;/&gt;&lt;property id=&quot;20300&quot; value=&quot;Slide 109 - &amp;quot;4.10  Logical Operators (Cont.)&amp;quot;&quot;/&gt;&lt;property id=&quot;20307&quot; value=&quot;383&quot;/&gt;&lt;/object&gt;&lt;object type=&quot;3&quot; unique_id=&quot;23913&quot;&gt;&lt;property id=&quot;20148&quot; value=&quot;5&quot;/&gt;&lt;property id=&quot;20300&quot; value=&quot;Slide 110 - &amp;quot;4.10  Logical Operators (Cont.)&amp;quot;&quot;/&gt;&lt;property id=&quot;20307&quot; value=&quot;384&quot;/&gt;&lt;/object&gt;&lt;object type=&quot;3&quot; unique_id=&quot;23914&quot;&gt;&lt;property id=&quot;20148&quot; value=&quot;5&quot;/&gt;&lt;property id=&quot;20300&quot; value=&quot;Slide 112 - &amp;quot;4.10  Logical Operators (Cont.)&amp;quot;&quot;/&gt;&lt;property id=&quot;20307&quot; value=&quot;385&quot;/&gt;&lt;/object&gt;&lt;object type=&quot;3&quot; unique_id=&quot;23915&quot;&gt;&lt;property id=&quot;20148&quot; value=&quot;5&quot;/&gt;&lt;property id=&quot;20300&quot; value=&quot;Slide 114 - &amp;quot;4.10  Logical Operators (Cont.)&amp;quot;&quot;/&gt;&lt;property id=&quot;20307&quot; value=&quot;386&quot;/&gt;&lt;/object&gt;&lt;object type=&quot;3&quot; unique_id=&quot;23916&quot;&gt;&lt;property id=&quot;20148&quot; value=&quot;5&quot;/&gt;&lt;property id=&quot;20300&quot; value=&quot;Slide 116 - &amp;quot;4.10  Logical Operators (Cont.)&amp;quot;&quot;/&gt;&lt;property id=&quot;20307&quot; value=&quot;387&quot;/&gt;&lt;/object&gt;&lt;object type=&quot;3&quot; unique_id=&quot;23917&quot;&gt;&lt;property id=&quot;20148&quot; value=&quot;5&quot;/&gt;&lt;property id=&quot;20300&quot; value=&quot;Slide 117 - &amp;quot;4.10  Logical Operators (Cont.)&amp;quot;&quot;/&gt;&lt;property id=&quot;20307&quot; value=&quot;388&quot;/&gt;&lt;/object&gt;&lt;object type=&quot;3&quot; unique_id=&quot;23918&quot;&gt;&lt;property id=&quot;20148&quot; value=&quot;5&quot;/&gt;&lt;property id=&quot;20300&quot; value=&quot;Slide 119 - &amp;quot;4.10  Logical Operators (Cont.)&amp;quot;&quot;/&gt;&lt;property id=&quot;20307&quot; value=&quot;389&quot;/&gt;&lt;/object&gt;&lt;object type=&quot;3&quot; unique_id=&quot;23919&quot;&gt;&lt;property id=&quot;20148&quot; value=&quot;5&quot;/&gt;&lt;property id=&quot;20300&quot; value=&quot;Slide 120 - &amp;quot;4.10  Logical Operators (Cont.)&amp;quot;&quot;/&gt;&lt;property id=&quot;20307&quot; value=&quot;390&quot;/&gt;&lt;/object&gt;&lt;object type=&quot;3&quot; unique_id=&quot;23920&quot;&gt;&lt;property id=&quot;20148&quot; value=&quot;5&quot;/&gt;&lt;property id=&quot;20300&quot; value=&quot;Slide 121 - &amp;quot;4.11  Confusing Equality (==) and Assignment (=) Operators&amp;quot;&quot;/&gt;&lt;property id=&quot;20307&quot; value=&quot;391&quot;/&gt;&lt;/object&gt;&lt;object type=&quot;3&quot; unique_id=&quot;23921&quot;&gt;&lt;property id=&quot;20148&quot; value=&quot;5&quot;/&gt;&lt;property id=&quot;20300&quot; value=&quot;Slide 122 - &amp;quot;4.11  Confusing Equality (==) and Assignment (=) Operators (Cont.)&amp;quot;&quot;/&gt;&lt;property id=&quot;20307&quot; value=&quot;392&quot;/&gt;&lt;/object&gt;&lt;object type=&quot;3&quot; unique_id=&quot;23922&quot;&gt;&lt;property id=&quot;20148&quot; value=&quot;5&quot;/&gt;&lt;property id=&quot;20300&quot; value=&quot;Slide 123 - &amp;quot;4.11  Confusing Equality (==) and Assignment (=) Operators (Cont.)&amp;quot;&quot;/&gt;&lt;property id=&quot;20307&quot; value=&quot;393&quot;/&gt;&lt;/object&gt;&lt;object type=&quot;3&quot; unique_id=&quot;23923&quot;&gt;&lt;property id=&quot;20148&quot; value=&quot;5&quot;/&gt;&lt;property id=&quot;20300&quot; value=&quot;Slide 124 - &amp;quot;4.11  Confusing Equality (==) and Assignment (=) Operators (Cont.)&amp;quot;&quot;/&gt;&lt;property id=&quot;20307&quot; value=&quot;394&quot;/&gt;&lt;/object&gt;&lt;object type=&quot;3&quot; unique_id=&quot;23924&quot;&gt;&lt;property id=&quot;20148&quot; value=&quot;5&quot;/&gt;&lt;property id=&quot;20300&quot; value=&quot;Slide 126 - &amp;quot;4.11  Confusing Equality (==) and Assignment (=) Operators (Cont.)&amp;quot;&quot;/&gt;&lt;property id=&quot;20307&quot; value=&quot;395&quot;/&gt;&lt;/object&gt;&lt;object type=&quot;3&quot; unique_id=&quot;23925&quot;&gt;&lt;property id=&quot;20148&quot; value=&quot;5&quot;/&gt;&lt;property id=&quot;20300&quot; value=&quot;Slide 127 - &amp;quot;4.11  Confusing Equality (==) and Assignment (=) Operators (Cont.)&amp;quot;&quot;/&gt;&lt;property id=&quot;20307&quot; value=&quot;396&quot;/&gt;&lt;/object&gt;&lt;object type=&quot;3&quot; unique_id=&quot;23926&quot;&gt;&lt;property id=&quot;20148&quot; value=&quot;5&quot;/&gt;&lt;property id=&quot;20300&quot; value=&quot;Slide 129 - &amp;quot;4.11  Confusing Equality (==) and Assignment (=) Operators (Cont.)&amp;quot;&quot;/&gt;&lt;property id=&quot;20307&quot; value=&quot;397&quot;/&gt;&lt;/object&gt;&lt;object type=&quot;3&quot; unique_id=&quot;23927&quot;&gt;&lt;property id=&quot;20148&quot; value=&quot;5&quot;/&gt;&lt;property id=&quot;20300&quot; value=&quot;Slide 130 - &amp;quot;4.11  Confusing Equality (==) and Assignment (=) Operators (Cont.)&amp;quot;&quot;/&gt;&lt;property id=&quot;20307&quot; value=&quot;398&quot;/&gt;&lt;/object&gt;&lt;object type=&quot;3&quot; unique_id=&quot;23928&quot;&gt;&lt;property id=&quot;20148&quot; value=&quot;5&quot;/&gt;&lt;property id=&quot;20300&quot; value=&quot;Slide 132 - &amp;quot;4.12  Structured Programming Summary&amp;quot;&quot;/&gt;&lt;property id=&quot;20307&quot; value=&quot;399&quot;/&gt;&lt;/object&gt;&lt;object type=&quot;3&quot; unique_id=&quot;23929&quot;&gt;&lt;property id=&quot;20148&quot; value=&quot;5&quot;/&gt;&lt;property id=&quot;20300&quot; value=&quot;Slide 134 - &amp;quot;4.12  Structured Programming Summary (Cont.)&amp;quot;&quot;/&gt;&lt;property id=&quot;20307&quot; value=&quot;400&quot;/&gt;&lt;/object&gt;&lt;object type=&quot;3&quot; unique_id=&quot;23930&quot;&gt;&lt;property id=&quot;20148&quot; value=&quot;5&quot;/&gt;&lt;property id=&quot;20300&quot; value=&quot;Slide 135 - &amp;quot;4.12  Structured Programming Summary (Cont.)&amp;quot;&quot;/&gt;&lt;property id=&quot;20307&quot; value=&quot;401&quot;/&gt;&lt;/object&gt;&lt;object type=&quot;3&quot; unique_id=&quot;23931&quot;&gt;&lt;property id=&quot;20148&quot; value=&quot;5&quot;/&gt;&lt;property id=&quot;20300&quot; value=&quot;Slide 139 - &amp;quot;4.12  Structured Programming Summary (Cont.)&amp;quot;&quot;/&gt;&lt;property id=&quot;20307&quot; value=&quot;402&quot;/&gt;&lt;/object&gt;&lt;object type=&quot;3&quot; unique_id=&quot;23932&quot;&gt;&lt;property id=&quot;20148&quot; value=&quot;5&quot;/&gt;&lt;property id=&quot;20300&quot; value=&quot;Slide 141 - &amp;quot;4.12  Structured Programming Summary (Cont.)&amp;quot;&quot;/&gt;&lt;property id=&quot;20307&quot; value=&quot;403&quot;/&gt;&lt;/object&gt;&lt;object type=&quot;3&quot; unique_id=&quot;23933&quot;&gt;&lt;property id=&quot;20148&quot; value=&quot;5&quot;/&gt;&lt;property id=&quot;20300&quot; value=&quot;Slide 143 - &amp;quot;4.12  Structured Programming Summary (Cont.)&amp;quot;&quot;/&gt;&lt;property id=&quot;20307&quot; value=&quot;404&quot;/&gt;&lt;/object&gt;&lt;object type=&quot;3&quot; unique_id=&quot;23934&quot;&gt;&lt;property id=&quot;20148&quot; value=&quot;5&quot;/&gt;&lt;property id=&quot;20300&quot; value=&quot;Slide 144 - &amp;quot;4.12  Structured Programming Summary (Cont.)&amp;quot;&quot;/&gt;&lt;property id=&quot;20307&quot; value=&quot;405&quot;/&gt;&lt;/object&gt;&lt;object type=&quot;3&quot; unique_id=&quot;23935&quot;&gt;&lt;property id=&quot;20148&quot; value=&quot;5&quot;/&gt;&lt;property id=&quot;20300&quot; value=&quot;Slide 146 - &amp;quot;4.12  Structured Programming Summary (Cont.)&amp;quot;&quot;/&gt;&lt;property id=&quot;20307&quot; value=&quot;406&quot;/&gt;&lt;/object&gt;&lt;object type=&quot;3&quot; unique_id=&quot;23936&quot;&gt;&lt;property id=&quot;20148&quot; value=&quot;5&quot;/&gt;&lt;property id=&quot;20300&quot; value=&quot;Slide 148 - &amp;quot;4.12  Structured Programming Summary (Cont.)&amp;quot;&quot;/&gt;&lt;property id=&quot;20307&quot; value=&quot;407&quot;/&gt;&lt;/object&gt;&lt;object type=&quot;3&quot; unique_id=&quot;23937&quot;&gt;&lt;property id=&quot;20148&quot; value=&quot;5&quot;/&gt;&lt;property id=&quot;20300&quot; value=&quot;Slide 149 - &amp;quot;4.12  Structured Programming Summary (Cont.)&amp;quot;&quot;/&gt;&lt;property id=&quot;20307&quot; value=&quot;408&quot;/&gt;&lt;/object&gt;&lt;object type=&quot;3&quot; unique_id=&quot;23938&quot;&gt;&lt;property id=&quot;20148&quot; value=&quot;5&quot;/&gt;&lt;property id=&quot;20300&quot; value=&quot;Slide 150 - &amp;quot;4.12  Structured Programming Summary (Cont.)&amp;quot;&quot;/&gt;&lt;property id=&quot;20307&quot; value=&quot;409&quot;/&gt;&lt;/object&gt;&lt;object type=&quot;3&quot; unique_id=&quot;23939&quot;&gt;&lt;property id=&quot;20148&quot; value=&quot;5&quot;/&gt;&lt;property id=&quot;20300&quot; value=&quot;Slide 151 - &amp;quot;4.12  Structured Programming Summary (Cont.)&amp;quot;&quot;/&gt;&lt;property id=&quot;20307&quot; value=&quot;410&quot;/&gt;&lt;/object&gt;&lt;object type=&quot;3&quot; unique_id=&quot;23940&quot;&gt;&lt;property id=&quot;20148&quot; value=&quot;5&quot;/&gt;&lt;property id=&quot;20300&quot; value=&quot;Slide 152 - &amp;quot;4.13  Secure C Programming&amp;quot;&quot;/&gt;&lt;property id=&quot;20307&quot; value=&quot;411&quot;/&gt;&lt;/object&gt;&lt;object type=&quot;3&quot; unique_id=&quot;23941&quot;&gt;&lt;property id=&quot;20148&quot; value=&quot;5&quot;/&gt;&lt;property id=&quot;20300&quot; value=&quot;Slide 153 - &amp;quot;4.13  Secure C Programming (Cont.)&amp;quot;&quot;/&gt;&lt;property id=&quot;20307&quot; value=&quot;412&quot;/&gt;&lt;/object&gt;&lt;object type=&quot;3&quot; unique_id=&quot;23942&quot;&gt;&lt;property id=&quot;20148&quot; value=&quot;5&quot;/&gt;&lt;property id=&quot;20300&quot; value=&quot;Slide 154 - &amp;quot;4.13  Secure C Programming (Cont.)&amp;quot;&quot;/&gt;&lt;property id=&quot;20307&quot; value=&quot;413&quot;/&gt;&lt;/object&gt;&lt;object type=&quot;3&quot; unique_id=&quot;23943&quot;&gt;&lt;property id=&quot;20148&quot; value=&quot;5&quot;/&gt;&lt;property id=&quot;20300&quot; value=&quot;Slide 155 - &amp;quot;4.13  Secure C Programming (Cont.)&amp;quot;&quot;/&gt;&lt;property id=&quot;20307&quot; value=&quot;414&quot;/&gt;&lt;/object&gt;&lt;object type=&quot;3&quot; unique_id=&quot;23944&quot;&gt;&lt;property id=&quot;20148&quot; value=&quot;5&quot;/&gt;&lt;property id=&quot;20300&quot; value=&quot;Slide 156 - &amp;quot;4.13  Secure C Programming (Cont.)&amp;quot;&quot;/&gt;&lt;property id=&quot;20307&quot; value=&quot;415&quot;/&gt;&lt;/object&gt;&lt;object type=&quot;3&quot; unique_id=&quot;23945&quot;&gt;&lt;property id=&quot;20148&quot; value=&quot;5&quot;/&gt;&lt;property id=&quot;20300&quot; value=&quot;Slide 157 - &amp;quot;4.13  Secure C Programming (Cont.)&amp;quot;&quot;/&gt;&lt;property id=&quot;20307&quot; value=&quot;416&quot;/&gt;&lt;/object&gt;&lt;object type=&quot;3&quot; unique_id=&quot;23946&quot;&gt;&lt;property id=&quot;20148&quot; value=&quot;5&quot;/&gt;&lt;property id=&quot;20300&quot; value=&quot;Slide 158 - &amp;quot;4.13  Secure C Programming (Cont.)&amp;quot;&quot;/&gt;&lt;property id=&quot;20307&quot; value=&quot;417&quot;/&gt;&lt;/object&gt;&lt;/object&gt;&lt;object type=&quot;8&quot; unique_id=&quot;11092&quot;&gt;&lt;/object&gt;&lt;/object&gt;&lt;/database&gt;"/>
  <p:tag name="SECTOMILLISECCONVERTED" val="1"/>
</p:tagLst>
</file>

<file path=ppt/theme/theme1.xml><?xml version="1.0" encoding="utf-8"?>
<a:theme xmlns:a="http://schemas.openxmlformats.org/drawingml/2006/main" name="chtp8_0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chtp8_03</Template>
  <TotalTime>117</TotalTime>
  <Words>5474</Words>
  <Application>Microsoft Office PowerPoint</Application>
  <PresentationFormat>On-screen Show (4:3)</PresentationFormat>
  <Paragraphs>561</Paragraphs>
  <Slides>159</Slides>
  <Notes>1</Notes>
  <HiddenSlides>0</HiddenSlides>
  <MMClips>0</MMClips>
  <ScaleCrop>false</ScaleCrop>
  <HeadingPairs>
    <vt:vector size="4" baseType="variant">
      <vt:variant>
        <vt:lpstr>Theme</vt:lpstr>
      </vt:variant>
      <vt:variant>
        <vt:i4>1</vt:i4>
      </vt:variant>
      <vt:variant>
        <vt:lpstr>Slide Titles</vt:lpstr>
      </vt:variant>
      <vt:variant>
        <vt:i4>159</vt:i4>
      </vt:variant>
    </vt:vector>
  </HeadingPairs>
  <TitlesOfParts>
    <vt:vector size="160" baseType="lpstr">
      <vt:lpstr>chtp8_03</vt:lpstr>
      <vt:lpstr>Chapter 4 C Program Control</vt:lpstr>
      <vt:lpstr>PowerPoint Presentation</vt:lpstr>
      <vt:lpstr>PowerPoint Presentation</vt:lpstr>
      <vt:lpstr>4.1  Introduction</vt:lpstr>
      <vt:lpstr>4.2  Iteration Essentials</vt:lpstr>
      <vt:lpstr>4.2  Iteration Essentials (Cont.)</vt:lpstr>
      <vt:lpstr>4.2  Iteration Essentials (Cont.)</vt:lpstr>
      <vt:lpstr>4.3  Counter-Controlled Iteration</vt:lpstr>
      <vt:lpstr>4.3  Counter-Controlled Iteration (Cont.)</vt:lpstr>
      <vt:lpstr>PowerPoint Presentation</vt:lpstr>
      <vt:lpstr>4.3  Counter-Controlled Iteration (Cont.)</vt:lpstr>
      <vt:lpstr>4.3  Counter-Controlled Iteration (Cont.)</vt:lpstr>
      <vt:lpstr>4.3  Counter-Controlled Iteration (Cont.)</vt:lpstr>
      <vt:lpstr>PowerPoint Presentation</vt:lpstr>
      <vt:lpstr>PowerPoint Presentation</vt:lpstr>
      <vt:lpstr>PowerPoint Presentation</vt:lpstr>
      <vt:lpstr>PowerPoint Presentation</vt:lpstr>
      <vt:lpstr>4.4  for Iteration Statement</vt:lpstr>
      <vt:lpstr>PowerPoint Presentation</vt:lpstr>
      <vt:lpstr>4.4  for Iteration Statement (Cont.)</vt:lpstr>
      <vt:lpstr>4.4  for Iteration Statement (Cont.)</vt:lpstr>
      <vt:lpstr>4.4  for Iteration Statement (Cont.)</vt:lpstr>
      <vt:lpstr>PowerPoint Presentation</vt:lpstr>
      <vt:lpstr>PowerPoint Presentation</vt:lpstr>
      <vt:lpstr>4.4  for Iteration Statement (Cont.)</vt:lpstr>
      <vt:lpstr>PowerPoint Presentation</vt:lpstr>
      <vt:lpstr>4.4  for Iteration Statement (Cont.)</vt:lpstr>
      <vt:lpstr>4.4  for Iteration Statement (Cont.)</vt:lpstr>
      <vt:lpstr>4.4  for Iteration Statement (Cont.)</vt:lpstr>
      <vt:lpstr>PowerPoint Presentation</vt:lpstr>
      <vt:lpstr>4.4  for Iteration Statement (Cont.)</vt:lpstr>
      <vt:lpstr>4.4  for Iteration Statement (Cont.)</vt:lpstr>
      <vt:lpstr>PowerPoint Presentation</vt:lpstr>
      <vt:lpstr>PowerPoint Presentation</vt:lpstr>
      <vt:lpstr>4.5  for Statement: Notes and Observations</vt:lpstr>
      <vt:lpstr>4.5  for Statement: Notes and Observations (cont.)</vt:lpstr>
      <vt:lpstr>PowerPoint Presentation</vt:lpstr>
      <vt:lpstr>PowerPoint Presentation</vt:lpstr>
      <vt:lpstr>4.6  Examples Using the for Statement</vt:lpstr>
      <vt:lpstr>PowerPoint Presentation</vt:lpstr>
      <vt:lpstr>4.6  Examples Using the for Statement (Cont.)</vt:lpstr>
      <vt:lpstr>PowerPoint Presentation</vt:lpstr>
      <vt:lpstr>4.6  Examples Using the for Statement (Cont.)</vt:lpstr>
      <vt:lpstr>4.6  Examples Using the for Statement (Cont.)</vt:lpstr>
      <vt:lpstr>PowerPoint Presentation</vt:lpstr>
      <vt:lpstr>PowerPoint Presentation</vt:lpstr>
      <vt:lpstr>4.6  Examples Using the for Statement (Cont.)</vt:lpstr>
      <vt:lpstr>4.6  Examples Using the for Statement (Cont.)</vt:lpstr>
      <vt:lpstr>4.6  Examples Using the for Statement (Cont.)</vt:lpstr>
      <vt:lpstr>4.6  Examples Using the for Statement (Cont.)</vt:lpstr>
      <vt:lpstr>PowerPoint Presentation</vt:lpstr>
      <vt:lpstr>PowerPoint Presentation</vt:lpstr>
      <vt:lpstr>4.6  Examples Using the for Statement (Cont.)</vt:lpstr>
      <vt:lpstr>4.6  Examples Using the for Statement (Cont.)</vt:lpstr>
      <vt:lpstr>4.6  Examples Using the for Statement (Cont.)</vt:lpstr>
      <vt:lpstr>4.6  Examples Using the for Statement (Cont.)</vt:lpstr>
      <vt:lpstr>4.7  switch Multiple-Selection Statement</vt:lpstr>
      <vt:lpstr>PowerPoint Presentation</vt:lpstr>
      <vt:lpstr>PowerPoint Presentation</vt:lpstr>
      <vt:lpstr>PowerPoint Presentation</vt:lpstr>
      <vt:lpstr>PowerPoint Presentation</vt:lpstr>
      <vt:lpstr>PowerPoint Presentation</vt:lpstr>
      <vt:lpstr>4.7  switch Multiple-Selection Statement (Cont.)</vt:lpstr>
      <vt:lpstr>4.7  switch Multiple-Selection Statement (Cont.)</vt:lpstr>
      <vt:lpstr>4.7  switch Multiple-Selection Statement (Cont.)</vt:lpstr>
      <vt:lpstr>4.7  switch Multiple-Selection Statement (Cont.)</vt:lpstr>
      <vt:lpstr>4.7  switch Multiple-Selection Statement (Cont.)</vt:lpstr>
      <vt:lpstr>PowerPoint Presentation</vt:lpstr>
      <vt:lpstr>PowerPoint Presentation</vt:lpstr>
      <vt:lpstr>4.7  switch Multiple-Selection Statement (Cont.)</vt:lpstr>
      <vt:lpstr>4.7  switch Multiple-Selection Statement (Cont.)</vt:lpstr>
      <vt:lpstr>4.7  switch Multiple-Selection Statement (Cont.)</vt:lpstr>
      <vt:lpstr>4.7  switch Multiple-Selection Statement (Cont.)</vt:lpstr>
      <vt:lpstr>4.7  switch Multiple-Selection Statement (Cont.)</vt:lpstr>
      <vt:lpstr>4.7  switch Multiple-Selection Statement (Cont.)</vt:lpstr>
      <vt:lpstr>PowerPoint Presentation</vt:lpstr>
      <vt:lpstr>PowerPoint Presentation</vt:lpstr>
      <vt:lpstr>PowerPoint Presentation</vt:lpstr>
      <vt:lpstr>PowerPoint Presentation</vt:lpstr>
      <vt:lpstr>PowerPoint Presentation</vt:lpstr>
      <vt:lpstr>4.7  switch Multiple-Selection Statement (Cont.)</vt:lpstr>
      <vt:lpstr>4.7  switch Multiple-Selection Statement (Cont.)</vt:lpstr>
      <vt:lpstr>PowerPoint Presentation</vt:lpstr>
      <vt:lpstr>4.7  switch Multiple-Selection Statement (Cont.)</vt:lpstr>
      <vt:lpstr>4.7  switch Multiple-Selection Statement (Cont.)</vt:lpstr>
      <vt:lpstr>4.7  switch Multiple-Selection Statement (Cont.)</vt:lpstr>
      <vt:lpstr>4.7  switch Multiple-Selection Statement (Cont.)</vt:lpstr>
      <vt:lpstr>4.7  switch Multiple-Selection Statement (Cont.)</vt:lpstr>
      <vt:lpstr>4.8  do…while Iteration Statement</vt:lpstr>
      <vt:lpstr>4.8  do…while Iteration Statement (Cont.)</vt:lpstr>
      <vt:lpstr>4.8  do…while Iteration Statement (Cont.)</vt:lpstr>
      <vt:lpstr>4.8  do…while Iteration Statement (Cont.)</vt:lpstr>
      <vt:lpstr>PowerPoint Presentation</vt:lpstr>
      <vt:lpstr>4.8  do…while Iteration Statement (Cont.)</vt:lpstr>
      <vt:lpstr>PowerPoint Presentation</vt:lpstr>
      <vt:lpstr>4.9  break and continue Statements</vt:lpstr>
      <vt:lpstr>4.9  break and continue Statements (Cont.)</vt:lpstr>
      <vt:lpstr>PowerPoint Presentation</vt:lpstr>
      <vt:lpstr>4.9  break and continue Statements (Cont.)</vt:lpstr>
      <vt:lpstr>PowerPoint Presentation</vt:lpstr>
      <vt:lpstr>PowerPoint Presentation</vt:lpstr>
      <vt:lpstr>PowerPoint Presentation</vt:lpstr>
      <vt:lpstr>PowerPoint Presentation</vt:lpstr>
      <vt:lpstr>4.10  Logical Operators</vt:lpstr>
      <vt:lpstr>4.10  Logical Operators (Cont.)</vt:lpstr>
      <vt:lpstr>4.10  Logical Operators (Cont.)</vt:lpstr>
      <vt:lpstr>4.10  Logical Operators (Cont.)</vt:lpstr>
      <vt:lpstr>PowerPoint Presentation</vt:lpstr>
      <vt:lpstr>4.10  Logical Operators (Cont.)</vt:lpstr>
      <vt:lpstr>4.10  Logical Operators (Cont.)</vt:lpstr>
      <vt:lpstr>PowerPoint Presentation</vt:lpstr>
      <vt:lpstr>4.10  Logical Operators (Cont.)</vt:lpstr>
      <vt:lpstr>PowerPoint Presentation</vt:lpstr>
      <vt:lpstr>4.10  Logical Operators (Cont.)</vt:lpstr>
      <vt:lpstr>PowerPoint Presentation</vt:lpstr>
      <vt:lpstr>4.10  Logical Operators (Cont.)</vt:lpstr>
      <vt:lpstr>4.10  Logical Operators (Cont.)</vt:lpstr>
      <vt:lpstr>PowerPoint Presentation</vt:lpstr>
      <vt:lpstr>4.10  Logical Operators (Cont.)</vt:lpstr>
      <vt:lpstr>4.10  Logical Operators (Cont.)</vt:lpstr>
      <vt:lpstr>4.11  Confusing Equality (==) and Assignment (=) Operators</vt:lpstr>
      <vt:lpstr>4.11  Confusing Equality (==) and Assignment (=) Operators (Cont.)</vt:lpstr>
      <vt:lpstr>4.11  Confusing Equality (==) and Assignment (=) Operators (Cont.)</vt:lpstr>
      <vt:lpstr>4.11  Confusing Equality (==) and Assignment (=) Operators (Cont.)</vt:lpstr>
      <vt:lpstr>PowerPoint Presentation</vt:lpstr>
      <vt:lpstr>4.11  Confusing Equality (==) and Assignment (=) Operators (Cont.)</vt:lpstr>
      <vt:lpstr>4.11  Confusing Equality (==) and Assignment (=) Operators (Cont.)</vt:lpstr>
      <vt:lpstr>PowerPoint Presentation</vt:lpstr>
      <vt:lpstr>4.11  Confusing Equality (==) and Assignment (=) Operators (Cont.)</vt:lpstr>
      <vt:lpstr>4.11  Confusing Equality (==) and Assignment (=) Operators (Cont.)</vt:lpstr>
      <vt:lpstr>PowerPoint Presentation</vt:lpstr>
      <vt:lpstr>4.12  Structured Programming Summary</vt:lpstr>
      <vt:lpstr>PowerPoint Presentation</vt:lpstr>
      <vt:lpstr>4.12  Structured Programming Summary (Cont.)</vt:lpstr>
      <vt:lpstr>4.12  Structured Programming Summary (Cont.)</vt:lpstr>
      <vt:lpstr>PowerPoint Presentation</vt:lpstr>
      <vt:lpstr>PowerPoint Presentation</vt:lpstr>
      <vt:lpstr>PowerPoint Presentation</vt:lpstr>
      <vt:lpstr>4.12  Structured Programming Summary (Cont.)</vt:lpstr>
      <vt:lpstr>PowerPoint Presentation</vt:lpstr>
      <vt:lpstr>4.12  Structured Programming Summary (Cont.)</vt:lpstr>
      <vt:lpstr>PowerPoint Presentation</vt:lpstr>
      <vt:lpstr>4.12  Structured Programming Summary (Cont.)</vt:lpstr>
      <vt:lpstr>4.12  Structured Programming Summary (Cont.)</vt:lpstr>
      <vt:lpstr>PowerPoint Presentation</vt:lpstr>
      <vt:lpstr>4.12  Structured Programming Summary (Cont.)</vt:lpstr>
      <vt:lpstr>PowerPoint Presentation</vt:lpstr>
      <vt:lpstr>4.12  Structured Programming Summary (Cont.)</vt:lpstr>
      <vt:lpstr>4.12  Structured Programming Summary (Cont.)</vt:lpstr>
      <vt:lpstr>4.12  Structured Programming Summary (Cont.)</vt:lpstr>
      <vt:lpstr>4.12  Structured Programming Summary (Cont.)</vt:lpstr>
      <vt:lpstr>4.13  Secure C Programming</vt:lpstr>
      <vt:lpstr>4.13  Secure C Programming (Cont.)</vt:lpstr>
      <vt:lpstr>4.13  Secure C Programming (Cont.)</vt:lpstr>
      <vt:lpstr>4.13  Secure C Programming (Cont.)</vt:lpstr>
      <vt:lpstr>4.13  Secure C Programming (Cont.)</vt:lpstr>
      <vt:lpstr>4.13  Secure C Programming (Cont.)</vt:lpstr>
      <vt:lpstr>4.13  Secure C Programming (Cont.)</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Chandrasekaran, Purushothaman</cp:lastModifiedBy>
  <cp:revision>16</cp:revision>
  <dcterms:created xsi:type="dcterms:W3CDTF">2015-04-27T18:44:25Z</dcterms:created>
  <dcterms:modified xsi:type="dcterms:W3CDTF">2018-08-27T13:48:14Z</dcterms:modified>
</cp:coreProperties>
</file>